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6" r:id="rId3"/>
    <p:sldId id="296" r:id="rId4"/>
    <p:sldId id="258" r:id="rId5"/>
    <p:sldId id="264" r:id="rId6"/>
    <p:sldId id="284" r:id="rId7"/>
    <p:sldId id="276" r:id="rId8"/>
    <p:sldId id="301" r:id="rId9"/>
    <p:sldId id="302" r:id="rId10"/>
    <p:sldId id="259" r:id="rId11"/>
    <p:sldId id="297" r:id="rId12"/>
    <p:sldId id="294" r:id="rId13"/>
    <p:sldId id="298" r:id="rId14"/>
    <p:sldId id="299" r:id="rId15"/>
    <p:sldId id="282" r:id="rId16"/>
    <p:sldId id="295" r:id="rId17"/>
    <p:sldId id="262" r:id="rId18"/>
    <p:sldId id="288" r:id="rId19"/>
    <p:sldId id="290" r:id="rId20"/>
    <p:sldId id="291" r:id="rId21"/>
    <p:sldId id="300" r:id="rId22"/>
    <p:sldId id="292" r:id="rId23"/>
    <p:sldId id="260" r:id="rId24"/>
    <p:sldId id="273" r:id="rId25"/>
    <p:sldId id="265" r:id="rId26"/>
    <p:sldId id="266" r:id="rId2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6E61AB-2CEB-0048-897F-F82F530D0D67}">
          <p14:sldIdLst>
            <p14:sldId id="256"/>
          </p14:sldIdLst>
        </p14:section>
        <p14:section name="Section 1" id="{8E701E2E-DD06-2843-9B63-CC5672851ECB}">
          <p14:sldIdLst>
            <p14:sldId id="286"/>
            <p14:sldId id="296"/>
            <p14:sldId id="258"/>
            <p14:sldId id="264"/>
            <p14:sldId id="284"/>
            <p14:sldId id="276"/>
            <p14:sldId id="301"/>
            <p14:sldId id="302"/>
            <p14:sldId id="259"/>
            <p14:sldId id="297"/>
            <p14:sldId id="294"/>
            <p14:sldId id="298"/>
            <p14:sldId id="299"/>
            <p14:sldId id="282"/>
            <p14:sldId id="295"/>
            <p14:sldId id="262"/>
            <p14:sldId id="288"/>
            <p14:sldId id="290"/>
            <p14:sldId id="291"/>
            <p14:sldId id="300"/>
            <p14:sldId id="292"/>
            <p14:sldId id="260"/>
            <p14:sldId id="273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8B89"/>
    <a:srgbClr val="D3725D"/>
    <a:srgbClr val="D32F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5"/>
    <p:restoredTop sz="82002"/>
  </p:normalViewPr>
  <p:slideViewPr>
    <p:cSldViewPr snapToGrid="0">
      <p:cViewPr>
        <p:scale>
          <a:sx n="93" d="100"/>
          <a:sy n="93" d="100"/>
        </p:scale>
        <p:origin x="2328" y="9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C75456-A7E2-AA48-9D46-BF09B002D5FC}" type="doc">
      <dgm:prSet loTypeId="urn:microsoft.com/office/officeart/2005/8/layout/process1" loCatId="" qsTypeId="urn:microsoft.com/office/officeart/2005/8/quickstyle/simple1" qsCatId="simple" csTypeId="urn:microsoft.com/office/officeart/2005/8/colors/accent6_1" csCatId="accent6" phldr="1"/>
      <dgm:spPr/>
    </dgm:pt>
    <dgm:pt modelId="{7AA66B69-69C6-E94C-8581-4410B00368D2}">
      <dgm:prSet phldrT="[Text]"/>
      <dgm:spPr/>
      <dgm:t>
        <a:bodyPr/>
        <a:lstStyle/>
        <a:p>
          <a:r>
            <a:rPr lang="en-GB" dirty="0"/>
            <a:t>Extract Firmware</a:t>
          </a:r>
        </a:p>
      </dgm:t>
    </dgm:pt>
    <dgm:pt modelId="{D78659D8-0F65-2243-B3F8-48C765729EA0}" type="parTrans" cxnId="{E1C5208B-EF18-9944-BB17-7C21E836ACC6}">
      <dgm:prSet/>
      <dgm:spPr/>
      <dgm:t>
        <a:bodyPr/>
        <a:lstStyle/>
        <a:p>
          <a:endParaRPr lang="en-GB"/>
        </a:p>
      </dgm:t>
    </dgm:pt>
    <dgm:pt modelId="{AF206A62-49D7-CD45-AB35-EB7512556AAF}" type="sibTrans" cxnId="{E1C5208B-EF18-9944-BB17-7C21E836ACC6}">
      <dgm:prSet/>
      <dgm:spPr/>
      <dgm:t>
        <a:bodyPr/>
        <a:lstStyle/>
        <a:p>
          <a:endParaRPr lang="en-GB"/>
        </a:p>
      </dgm:t>
    </dgm:pt>
    <dgm:pt modelId="{7E0510F8-B248-F54A-B023-02A32AB8AEAF}">
      <dgm:prSet phldrT="[Text]"/>
      <dgm:spPr/>
      <dgm:t>
        <a:bodyPr/>
        <a:lstStyle/>
        <a:p>
          <a:r>
            <a:rPr lang="en-GB" dirty="0"/>
            <a:t>Re-Host Software to the Emulator</a:t>
          </a:r>
        </a:p>
      </dgm:t>
    </dgm:pt>
    <dgm:pt modelId="{F72ABD0C-7597-3144-B815-DE8276A4BF49}" type="parTrans" cxnId="{086C0886-BB92-0E40-8F12-5984C21F11ED}">
      <dgm:prSet/>
      <dgm:spPr/>
      <dgm:t>
        <a:bodyPr/>
        <a:lstStyle/>
        <a:p>
          <a:endParaRPr lang="en-GB"/>
        </a:p>
      </dgm:t>
    </dgm:pt>
    <dgm:pt modelId="{57C1B839-6AC9-604F-BBDA-B5C7F15CE472}" type="sibTrans" cxnId="{086C0886-BB92-0E40-8F12-5984C21F11ED}">
      <dgm:prSet/>
      <dgm:spPr/>
      <dgm:t>
        <a:bodyPr/>
        <a:lstStyle/>
        <a:p>
          <a:endParaRPr lang="en-GB"/>
        </a:p>
      </dgm:t>
    </dgm:pt>
    <dgm:pt modelId="{C0EF234F-BEF9-C24B-8F8D-2B05AFD8EB3A}">
      <dgm:prSet phldrT="[Text]"/>
      <dgm:spPr/>
      <dgm:t>
        <a:bodyPr/>
        <a:lstStyle/>
        <a:p>
          <a:r>
            <a:rPr lang="en-GB" dirty="0"/>
            <a:t>Dynamic Analysis</a:t>
          </a:r>
        </a:p>
      </dgm:t>
    </dgm:pt>
    <dgm:pt modelId="{939E14B9-320C-C742-9087-AB08ECBAA960}" type="parTrans" cxnId="{6C6002EB-0517-EB41-B25B-77385A1F56D3}">
      <dgm:prSet/>
      <dgm:spPr/>
      <dgm:t>
        <a:bodyPr/>
        <a:lstStyle/>
        <a:p>
          <a:endParaRPr lang="en-GB"/>
        </a:p>
      </dgm:t>
    </dgm:pt>
    <dgm:pt modelId="{893B62FE-BE50-A349-909B-747948B455CB}" type="sibTrans" cxnId="{6C6002EB-0517-EB41-B25B-77385A1F56D3}">
      <dgm:prSet/>
      <dgm:spPr/>
      <dgm:t>
        <a:bodyPr/>
        <a:lstStyle/>
        <a:p>
          <a:endParaRPr lang="en-GB"/>
        </a:p>
      </dgm:t>
    </dgm:pt>
    <dgm:pt modelId="{D816761D-967C-4F45-8E66-86C6834F8428}">
      <dgm:prSet phldrT="[Text]"/>
      <dgm:spPr/>
      <dgm:t>
        <a:bodyPr/>
        <a:lstStyle/>
        <a:p>
          <a:r>
            <a:rPr lang="en-GB" dirty="0"/>
            <a:t>Detect Vulnerabilities at Runtime</a:t>
          </a:r>
        </a:p>
      </dgm:t>
    </dgm:pt>
    <dgm:pt modelId="{6C9B4285-446A-1B45-815E-F5382F08A1E5}" type="parTrans" cxnId="{FBB0627C-9486-2445-90AB-3F2D7B410227}">
      <dgm:prSet/>
      <dgm:spPr/>
      <dgm:t>
        <a:bodyPr/>
        <a:lstStyle/>
        <a:p>
          <a:endParaRPr lang="en-GB"/>
        </a:p>
      </dgm:t>
    </dgm:pt>
    <dgm:pt modelId="{7CF709B5-CDF3-DA40-9CC5-202D9E60C45E}" type="sibTrans" cxnId="{FBB0627C-9486-2445-90AB-3F2D7B410227}">
      <dgm:prSet/>
      <dgm:spPr/>
      <dgm:t>
        <a:bodyPr/>
        <a:lstStyle/>
        <a:p>
          <a:endParaRPr lang="en-GB"/>
        </a:p>
      </dgm:t>
    </dgm:pt>
    <dgm:pt modelId="{45BAC76A-AEF7-6B4D-9AF8-3CD22342D03C}" type="pres">
      <dgm:prSet presAssocID="{FCC75456-A7E2-AA48-9D46-BF09B002D5FC}" presName="Name0" presStyleCnt="0">
        <dgm:presLayoutVars>
          <dgm:dir/>
          <dgm:resizeHandles val="exact"/>
        </dgm:presLayoutVars>
      </dgm:prSet>
      <dgm:spPr/>
    </dgm:pt>
    <dgm:pt modelId="{795C0B96-E974-284D-A855-9BEB87DC8506}" type="pres">
      <dgm:prSet presAssocID="{7AA66B69-69C6-E94C-8581-4410B00368D2}" presName="node" presStyleLbl="node1" presStyleIdx="0" presStyleCnt="4">
        <dgm:presLayoutVars>
          <dgm:bulletEnabled val="1"/>
        </dgm:presLayoutVars>
      </dgm:prSet>
      <dgm:spPr/>
    </dgm:pt>
    <dgm:pt modelId="{579345AA-779F-4F41-88C8-7049A1271DB4}" type="pres">
      <dgm:prSet presAssocID="{AF206A62-49D7-CD45-AB35-EB7512556AAF}" presName="sibTrans" presStyleLbl="sibTrans2D1" presStyleIdx="0" presStyleCnt="3"/>
      <dgm:spPr/>
    </dgm:pt>
    <dgm:pt modelId="{B50432F0-756C-5745-9F5E-BC2D96831126}" type="pres">
      <dgm:prSet presAssocID="{AF206A62-49D7-CD45-AB35-EB7512556AAF}" presName="connectorText" presStyleLbl="sibTrans2D1" presStyleIdx="0" presStyleCnt="3"/>
      <dgm:spPr/>
    </dgm:pt>
    <dgm:pt modelId="{641839BE-F71B-6B4E-9BFC-AFCB054501B1}" type="pres">
      <dgm:prSet presAssocID="{7E0510F8-B248-F54A-B023-02A32AB8AEAF}" presName="node" presStyleLbl="node1" presStyleIdx="1" presStyleCnt="4">
        <dgm:presLayoutVars>
          <dgm:bulletEnabled val="1"/>
        </dgm:presLayoutVars>
      </dgm:prSet>
      <dgm:spPr/>
    </dgm:pt>
    <dgm:pt modelId="{DC2B19E2-DC69-3D41-BBBD-5D9FD1A91667}" type="pres">
      <dgm:prSet presAssocID="{57C1B839-6AC9-604F-BBDA-B5C7F15CE472}" presName="sibTrans" presStyleLbl="sibTrans2D1" presStyleIdx="1" presStyleCnt="3"/>
      <dgm:spPr/>
    </dgm:pt>
    <dgm:pt modelId="{27101704-0D66-234E-917A-DD775A94859A}" type="pres">
      <dgm:prSet presAssocID="{57C1B839-6AC9-604F-BBDA-B5C7F15CE472}" presName="connectorText" presStyleLbl="sibTrans2D1" presStyleIdx="1" presStyleCnt="3"/>
      <dgm:spPr/>
    </dgm:pt>
    <dgm:pt modelId="{2319B1BD-E3E8-A149-A79E-E5161C075358}" type="pres">
      <dgm:prSet presAssocID="{C0EF234F-BEF9-C24B-8F8D-2B05AFD8EB3A}" presName="node" presStyleLbl="node1" presStyleIdx="2" presStyleCnt="4">
        <dgm:presLayoutVars>
          <dgm:bulletEnabled val="1"/>
        </dgm:presLayoutVars>
      </dgm:prSet>
      <dgm:spPr/>
    </dgm:pt>
    <dgm:pt modelId="{209106E0-865E-1747-B511-99BE973BCAA0}" type="pres">
      <dgm:prSet presAssocID="{893B62FE-BE50-A349-909B-747948B455CB}" presName="sibTrans" presStyleLbl="sibTrans2D1" presStyleIdx="2" presStyleCnt="3"/>
      <dgm:spPr/>
    </dgm:pt>
    <dgm:pt modelId="{4A834089-CB83-5640-B473-D03F5496DA05}" type="pres">
      <dgm:prSet presAssocID="{893B62FE-BE50-A349-909B-747948B455CB}" presName="connectorText" presStyleLbl="sibTrans2D1" presStyleIdx="2" presStyleCnt="3"/>
      <dgm:spPr/>
    </dgm:pt>
    <dgm:pt modelId="{67FF73CE-94D2-BA4E-9023-D475023A43C6}" type="pres">
      <dgm:prSet presAssocID="{D816761D-967C-4F45-8E66-86C6834F8428}" presName="node" presStyleLbl="node1" presStyleIdx="3" presStyleCnt="4">
        <dgm:presLayoutVars>
          <dgm:bulletEnabled val="1"/>
        </dgm:presLayoutVars>
      </dgm:prSet>
      <dgm:spPr/>
    </dgm:pt>
  </dgm:ptLst>
  <dgm:cxnLst>
    <dgm:cxn modelId="{DEE83A09-BBF3-6444-98C9-BE19E9B999BC}" type="presOf" srcId="{AF206A62-49D7-CD45-AB35-EB7512556AAF}" destId="{B50432F0-756C-5745-9F5E-BC2D96831126}" srcOrd="1" destOrd="0" presId="urn:microsoft.com/office/officeart/2005/8/layout/process1"/>
    <dgm:cxn modelId="{B0B9520D-BC10-7D44-9F2A-D54EB9C902CC}" type="presOf" srcId="{7E0510F8-B248-F54A-B023-02A32AB8AEAF}" destId="{641839BE-F71B-6B4E-9BFC-AFCB054501B1}" srcOrd="0" destOrd="0" presId="urn:microsoft.com/office/officeart/2005/8/layout/process1"/>
    <dgm:cxn modelId="{55098D0F-AE61-1C4C-85A5-9E5B298FCBFB}" type="presOf" srcId="{57C1B839-6AC9-604F-BBDA-B5C7F15CE472}" destId="{DC2B19E2-DC69-3D41-BBBD-5D9FD1A91667}" srcOrd="0" destOrd="0" presId="urn:microsoft.com/office/officeart/2005/8/layout/process1"/>
    <dgm:cxn modelId="{2920542B-EDD3-0243-BF1F-91652A52A414}" type="presOf" srcId="{893B62FE-BE50-A349-909B-747948B455CB}" destId="{209106E0-865E-1747-B511-99BE973BCAA0}" srcOrd="0" destOrd="0" presId="urn:microsoft.com/office/officeart/2005/8/layout/process1"/>
    <dgm:cxn modelId="{3F3B7B2E-D39A-F948-9ABA-C45095F33E1B}" type="presOf" srcId="{893B62FE-BE50-A349-909B-747948B455CB}" destId="{4A834089-CB83-5640-B473-D03F5496DA05}" srcOrd="1" destOrd="0" presId="urn:microsoft.com/office/officeart/2005/8/layout/process1"/>
    <dgm:cxn modelId="{27DBC437-0B8D-F245-A026-71375C2538B7}" type="presOf" srcId="{D816761D-967C-4F45-8E66-86C6834F8428}" destId="{67FF73CE-94D2-BA4E-9023-D475023A43C6}" srcOrd="0" destOrd="0" presId="urn:microsoft.com/office/officeart/2005/8/layout/process1"/>
    <dgm:cxn modelId="{E01DA63D-3A61-1842-9C42-1093B209680F}" type="presOf" srcId="{7AA66B69-69C6-E94C-8581-4410B00368D2}" destId="{795C0B96-E974-284D-A855-9BEB87DC8506}" srcOrd="0" destOrd="0" presId="urn:microsoft.com/office/officeart/2005/8/layout/process1"/>
    <dgm:cxn modelId="{7C8A474B-675C-1F46-8E77-2F4220048E67}" type="presOf" srcId="{FCC75456-A7E2-AA48-9D46-BF09B002D5FC}" destId="{45BAC76A-AEF7-6B4D-9AF8-3CD22342D03C}" srcOrd="0" destOrd="0" presId="urn:microsoft.com/office/officeart/2005/8/layout/process1"/>
    <dgm:cxn modelId="{F39A934F-3D61-5E40-8E6C-E8AD13E18E85}" type="presOf" srcId="{AF206A62-49D7-CD45-AB35-EB7512556AAF}" destId="{579345AA-779F-4F41-88C8-7049A1271DB4}" srcOrd="0" destOrd="0" presId="urn:microsoft.com/office/officeart/2005/8/layout/process1"/>
    <dgm:cxn modelId="{FBB0627C-9486-2445-90AB-3F2D7B410227}" srcId="{FCC75456-A7E2-AA48-9D46-BF09B002D5FC}" destId="{D816761D-967C-4F45-8E66-86C6834F8428}" srcOrd="3" destOrd="0" parTransId="{6C9B4285-446A-1B45-815E-F5382F08A1E5}" sibTransId="{7CF709B5-CDF3-DA40-9CC5-202D9E60C45E}"/>
    <dgm:cxn modelId="{086C0886-BB92-0E40-8F12-5984C21F11ED}" srcId="{FCC75456-A7E2-AA48-9D46-BF09B002D5FC}" destId="{7E0510F8-B248-F54A-B023-02A32AB8AEAF}" srcOrd="1" destOrd="0" parTransId="{F72ABD0C-7597-3144-B815-DE8276A4BF49}" sibTransId="{57C1B839-6AC9-604F-BBDA-B5C7F15CE472}"/>
    <dgm:cxn modelId="{E1C5208B-EF18-9944-BB17-7C21E836ACC6}" srcId="{FCC75456-A7E2-AA48-9D46-BF09B002D5FC}" destId="{7AA66B69-69C6-E94C-8581-4410B00368D2}" srcOrd="0" destOrd="0" parTransId="{D78659D8-0F65-2243-B3F8-48C765729EA0}" sibTransId="{AF206A62-49D7-CD45-AB35-EB7512556AAF}"/>
    <dgm:cxn modelId="{66FDC6AA-1A8E-E54D-AB23-44690E2264E8}" type="presOf" srcId="{57C1B839-6AC9-604F-BBDA-B5C7F15CE472}" destId="{27101704-0D66-234E-917A-DD775A94859A}" srcOrd="1" destOrd="0" presId="urn:microsoft.com/office/officeart/2005/8/layout/process1"/>
    <dgm:cxn modelId="{2CBDCBE8-F869-E04D-98A7-17F5F85AF49A}" type="presOf" srcId="{C0EF234F-BEF9-C24B-8F8D-2B05AFD8EB3A}" destId="{2319B1BD-E3E8-A149-A79E-E5161C075358}" srcOrd="0" destOrd="0" presId="urn:microsoft.com/office/officeart/2005/8/layout/process1"/>
    <dgm:cxn modelId="{6C6002EB-0517-EB41-B25B-77385A1F56D3}" srcId="{FCC75456-A7E2-AA48-9D46-BF09B002D5FC}" destId="{C0EF234F-BEF9-C24B-8F8D-2B05AFD8EB3A}" srcOrd="2" destOrd="0" parTransId="{939E14B9-320C-C742-9087-AB08ECBAA960}" sibTransId="{893B62FE-BE50-A349-909B-747948B455CB}"/>
    <dgm:cxn modelId="{EA7B6302-5727-F549-94D5-B1179840F7E9}" type="presParOf" srcId="{45BAC76A-AEF7-6B4D-9AF8-3CD22342D03C}" destId="{795C0B96-E974-284D-A855-9BEB87DC8506}" srcOrd="0" destOrd="0" presId="urn:microsoft.com/office/officeart/2005/8/layout/process1"/>
    <dgm:cxn modelId="{1F9006B9-7FA2-8F41-8DD6-85075E573EBC}" type="presParOf" srcId="{45BAC76A-AEF7-6B4D-9AF8-3CD22342D03C}" destId="{579345AA-779F-4F41-88C8-7049A1271DB4}" srcOrd="1" destOrd="0" presId="urn:microsoft.com/office/officeart/2005/8/layout/process1"/>
    <dgm:cxn modelId="{5B5526A9-9138-E840-A16B-A87094AF16FD}" type="presParOf" srcId="{579345AA-779F-4F41-88C8-7049A1271DB4}" destId="{B50432F0-756C-5745-9F5E-BC2D96831126}" srcOrd="0" destOrd="0" presId="urn:microsoft.com/office/officeart/2005/8/layout/process1"/>
    <dgm:cxn modelId="{4CE41890-F703-1542-97EA-0D010D4D350E}" type="presParOf" srcId="{45BAC76A-AEF7-6B4D-9AF8-3CD22342D03C}" destId="{641839BE-F71B-6B4E-9BFC-AFCB054501B1}" srcOrd="2" destOrd="0" presId="urn:microsoft.com/office/officeart/2005/8/layout/process1"/>
    <dgm:cxn modelId="{395C592A-C566-9C48-883F-BAC09B6A217A}" type="presParOf" srcId="{45BAC76A-AEF7-6B4D-9AF8-3CD22342D03C}" destId="{DC2B19E2-DC69-3D41-BBBD-5D9FD1A91667}" srcOrd="3" destOrd="0" presId="urn:microsoft.com/office/officeart/2005/8/layout/process1"/>
    <dgm:cxn modelId="{1BDABA49-7282-7543-B78F-222540C157F9}" type="presParOf" srcId="{DC2B19E2-DC69-3D41-BBBD-5D9FD1A91667}" destId="{27101704-0D66-234E-917A-DD775A94859A}" srcOrd="0" destOrd="0" presId="urn:microsoft.com/office/officeart/2005/8/layout/process1"/>
    <dgm:cxn modelId="{C88EBF3F-0733-574E-BAD7-3D10CF921BC9}" type="presParOf" srcId="{45BAC76A-AEF7-6B4D-9AF8-3CD22342D03C}" destId="{2319B1BD-E3E8-A149-A79E-E5161C075358}" srcOrd="4" destOrd="0" presId="urn:microsoft.com/office/officeart/2005/8/layout/process1"/>
    <dgm:cxn modelId="{9176108B-57DC-284A-9273-2AF082E9FA57}" type="presParOf" srcId="{45BAC76A-AEF7-6B4D-9AF8-3CD22342D03C}" destId="{209106E0-865E-1747-B511-99BE973BCAA0}" srcOrd="5" destOrd="0" presId="urn:microsoft.com/office/officeart/2005/8/layout/process1"/>
    <dgm:cxn modelId="{D8AE081E-9DC7-3441-BDE8-956A00AFDA83}" type="presParOf" srcId="{209106E0-865E-1747-B511-99BE973BCAA0}" destId="{4A834089-CB83-5640-B473-D03F5496DA05}" srcOrd="0" destOrd="0" presId="urn:microsoft.com/office/officeart/2005/8/layout/process1"/>
    <dgm:cxn modelId="{1A731408-ECEF-A949-904E-F235FFB7F53D}" type="presParOf" srcId="{45BAC76A-AEF7-6B4D-9AF8-3CD22342D03C}" destId="{67FF73CE-94D2-BA4E-9023-D475023A43C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C75456-A7E2-AA48-9D46-BF09B002D5FC}" type="doc">
      <dgm:prSet loTypeId="urn:microsoft.com/office/officeart/2005/8/layout/process1" loCatId="" qsTypeId="urn:microsoft.com/office/officeart/2005/8/quickstyle/simple1" qsCatId="simple" csTypeId="urn:microsoft.com/office/officeart/2005/8/colors/accent6_1" csCatId="accent6" phldr="1"/>
      <dgm:spPr/>
    </dgm:pt>
    <dgm:pt modelId="{7AA66B69-69C6-E94C-8581-4410B00368D2}">
      <dgm:prSet phldrT="[Text]"/>
      <dgm:spPr/>
      <dgm:t>
        <a:bodyPr/>
        <a:lstStyle/>
        <a:p>
          <a:r>
            <a:rPr lang="en-GB" dirty="0"/>
            <a:t>Extract Firmware</a:t>
          </a:r>
        </a:p>
      </dgm:t>
    </dgm:pt>
    <dgm:pt modelId="{D78659D8-0F65-2243-B3F8-48C765729EA0}" type="parTrans" cxnId="{E1C5208B-EF18-9944-BB17-7C21E836ACC6}">
      <dgm:prSet/>
      <dgm:spPr/>
      <dgm:t>
        <a:bodyPr/>
        <a:lstStyle/>
        <a:p>
          <a:endParaRPr lang="en-GB"/>
        </a:p>
      </dgm:t>
    </dgm:pt>
    <dgm:pt modelId="{AF206A62-49D7-CD45-AB35-EB7512556AAF}" type="sibTrans" cxnId="{E1C5208B-EF18-9944-BB17-7C21E836ACC6}">
      <dgm:prSet/>
      <dgm:spPr/>
      <dgm:t>
        <a:bodyPr/>
        <a:lstStyle/>
        <a:p>
          <a:endParaRPr lang="en-GB"/>
        </a:p>
      </dgm:t>
    </dgm:pt>
    <dgm:pt modelId="{7E0510F8-B248-F54A-B023-02A32AB8AEAF}">
      <dgm:prSet phldrT="[Text]"/>
      <dgm:spPr/>
      <dgm:t>
        <a:bodyPr/>
        <a:lstStyle/>
        <a:p>
          <a:r>
            <a:rPr lang="en-GB" dirty="0"/>
            <a:t>Re-Host Software to the Emulator</a:t>
          </a:r>
        </a:p>
      </dgm:t>
    </dgm:pt>
    <dgm:pt modelId="{F72ABD0C-7597-3144-B815-DE8276A4BF49}" type="parTrans" cxnId="{086C0886-BB92-0E40-8F12-5984C21F11ED}">
      <dgm:prSet/>
      <dgm:spPr/>
      <dgm:t>
        <a:bodyPr/>
        <a:lstStyle/>
        <a:p>
          <a:endParaRPr lang="en-GB"/>
        </a:p>
      </dgm:t>
    </dgm:pt>
    <dgm:pt modelId="{57C1B839-6AC9-604F-BBDA-B5C7F15CE472}" type="sibTrans" cxnId="{086C0886-BB92-0E40-8F12-5984C21F11ED}">
      <dgm:prSet/>
      <dgm:spPr/>
      <dgm:t>
        <a:bodyPr/>
        <a:lstStyle/>
        <a:p>
          <a:endParaRPr lang="en-GB"/>
        </a:p>
      </dgm:t>
    </dgm:pt>
    <dgm:pt modelId="{C0EF234F-BEF9-C24B-8F8D-2B05AFD8EB3A}">
      <dgm:prSet phldrT="[Text]"/>
      <dgm:spPr/>
      <dgm:t>
        <a:bodyPr/>
        <a:lstStyle/>
        <a:p>
          <a:r>
            <a:rPr lang="en-GB" dirty="0"/>
            <a:t>Dynamic Analysis</a:t>
          </a:r>
        </a:p>
      </dgm:t>
    </dgm:pt>
    <dgm:pt modelId="{939E14B9-320C-C742-9087-AB08ECBAA960}" type="parTrans" cxnId="{6C6002EB-0517-EB41-B25B-77385A1F56D3}">
      <dgm:prSet/>
      <dgm:spPr/>
      <dgm:t>
        <a:bodyPr/>
        <a:lstStyle/>
        <a:p>
          <a:endParaRPr lang="en-GB"/>
        </a:p>
      </dgm:t>
    </dgm:pt>
    <dgm:pt modelId="{893B62FE-BE50-A349-909B-747948B455CB}" type="sibTrans" cxnId="{6C6002EB-0517-EB41-B25B-77385A1F56D3}">
      <dgm:prSet/>
      <dgm:spPr/>
      <dgm:t>
        <a:bodyPr/>
        <a:lstStyle/>
        <a:p>
          <a:endParaRPr lang="en-GB"/>
        </a:p>
      </dgm:t>
    </dgm:pt>
    <dgm:pt modelId="{D816761D-967C-4F45-8E66-86C6834F8428}">
      <dgm:prSet phldrT="[Text]"/>
      <dgm:spPr/>
      <dgm:t>
        <a:bodyPr/>
        <a:lstStyle/>
        <a:p>
          <a:r>
            <a:rPr lang="en-GB" dirty="0"/>
            <a:t>Detect Vulnerabilities at Runtime</a:t>
          </a:r>
        </a:p>
      </dgm:t>
    </dgm:pt>
    <dgm:pt modelId="{6C9B4285-446A-1B45-815E-F5382F08A1E5}" type="parTrans" cxnId="{FBB0627C-9486-2445-90AB-3F2D7B410227}">
      <dgm:prSet/>
      <dgm:spPr/>
      <dgm:t>
        <a:bodyPr/>
        <a:lstStyle/>
        <a:p>
          <a:endParaRPr lang="en-GB"/>
        </a:p>
      </dgm:t>
    </dgm:pt>
    <dgm:pt modelId="{7CF709B5-CDF3-DA40-9CC5-202D9E60C45E}" type="sibTrans" cxnId="{FBB0627C-9486-2445-90AB-3F2D7B410227}">
      <dgm:prSet/>
      <dgm:spPr/>
      <dgm:t>
        <a:bodyPr/>
        <a:lstStyle/>
        <a:p>
          <a:endParaRPr lang="en-GB"/>
        </a:p>
      </dgm:t>
    </dgm:pt>
    <dgm:pt modelId="{45BAC76A-AEF7-6B4D-9AF8-3CD22342D03C}" type="pres">
      <dgm:prSet presAssocID="{FCC75456-A7E2-AA48-9D46-BF09B002D5FC}" presName="Name0" presStyleCnt="0">
        <dgm:presLayoutVars>
          <dgm:dir/>
          <dgm:resizeHandles val="exact"/>
        </dgm:presLayoutVars>
      </dgm:prSet>
      <dgm:spPr/>
    </dgm:pt>
    <dgm:pt modelId="{795C0B96-E974-284D-A855-9BEB87DC8506}" type="pres">
      <dgm:prSet presAssocID="{7AA66B69-69C6-E94C-8581-4410B00368D2}" presName="node" presStyleLbl="node1" presStyleIdx="0" presStyleCnt="4">
        <dgm:presLayoutVars>
          <dgm:bulletEnabled val="1"/>
        </dgm:presLayoutVars>
      </dgm:prSet>
      <dgm:spPr/>
    </dgm:pt>
    <dgm:pt modelId="{579345AA-779F-4F41-88C8-7049A1271DB4}" type="pres">
      <dgm:prSet presAssocID="{AF206A62-49D7-CD45-AB35-EB7512556AAF}" presName="sibTrans" presStyleLbl="sibTrans2D1" presStyleIdx="0" presStyleCnt="3"/>
      <dgm:spPr/>
    </dgm:pt>
    <dgm:pt modelId="{B50432F0-756C-5745-9F5E-BC2D96831126}" type="pres">
      <dgm:prSet presAssocID="{AF206A62-49D7-CD45-AB35-EB7512556AAF}" presName="connectorText" presStyleLbl="sibTrans2D1" presStyleIdx="0" presStyleCnt="3"/>
      <dgm:spPr/>
    </dgm:pt>
    <dgm:pt modelId="{641839BE-F71B-6B4E-9BFC-AFCB054501B1}" type="pres">
      <dgm:prSet presAssocID="{7E0510F8-B248-F54A-B023-02A32AB8AEAF}" presName="node" presStyleLbl="node1" presStyleIdx="1" presStyleCnt="4">
        <dgm:presLayoutVars>
          <dgm:bulletEnabled val="1"/>
        </dgm:presLayoutVars>
      </dgm:prSet>
      <dgm:spPr/>
    </dgm:pt>
    <dgm:pt modelId="{DC2B19E2-DC69-3D41-BBBD-5D9FD1A91667}" type="pres">
      <dgm:prSet presAssocID="{57C1B839-6AC9-604F-BBDA-B5C7F15CE472}" presName="sibTrans" presStyleLbl="sibTrans2D1" presStyleIdx="1" presStyleCnt="3"/>
      <dgm:spPr/>
    </dgm:pt>
    <dgm:pt modelId="{27101704-0D66-234E-917A-DD775A94859A}" type="pres">
      <dgm:prSet presAssocID="{57C1B839-6AC9-604F-BBDA-B5C7F15CE472}" presName="connectorText" presStyleLbl="sibTrans2D1" presStyleIdx="1" presStyleCnt="3"/>
      <dgm:spPr/>
    </dgm:pt>
    <dgm:pt modelId="{2319B1BD-E3E8-A149-A79E-E5161C075358}" type="pres">
      <dgm:prSet presAssocID="{C0EF234F-BEF9-C24B-8F8D-2B05AFD8EB3A}" presName="node" presStyleLbl="node1" presStyleIdx="2" presStyleCnt="4">
        <dgm:presLayoutVars>
          <dgm:bulletEnabled val="1"/>
        </dgm:presLayoutVars>
      </dgm:prSet>
      <dgm:spPr/>
    </dgm:pt>
    <dgm:pt modelId="{209106E0-865E-1747-B511-99BE973BCAA0}" type="pres">
      <dgm:prSet presAssocID="{893B62FE-BE50-A349-909B-747948B455CB}" presName="sibTrans" presStyleLbl="sibTrans2D1" presStyleIdx="2" presStyleCnt="3"/>
      <dgm:spPr/>
    </dgm:pt>
    <dgm:pt modelId="{4A834089-CB83-5640-B473-D03F5496DA05}" type="pres">
      <dgm:prSet presAssocID="{893B62FE-BE50-A349-909B-747948B455CB}" presName="connectorText" presStyleLbl="sibTrans2D1" presStyleIdx="2" presStyleCnt="3"/>
      <dgm:spPr/>
    </dgm:pt>
    <dgm:pt modelId="{67FF73CE-94D2-BA4E-9023-D475023A43C6}" type="pres">
      <dgm:prSet presAssocID="{D816761D-967C-4F45-8E66-86C6834F8428}" presName="node" presStyleLbl="node1" presStyleIdx="3" presStyleCnt="4">
        <dgm:presLayoutVars>
          <dgm:bulletEnabled val="1"/>
        </dgm:presLayoutVars>
      </dgm:prSet>
      <dgm:spPr/>
    </dgm:pt>
  </dgm:ptLst>
  <dgm:cxnLst>
    <dgm:cxn modelId="{DEE83A09-BBF3-6444-98C9-BE19E9B999BC}" type="presOf" srcId="{AF206A62-49D7-CD45-AB35-EB7512556AAF}" destId="{B50432F0-756C-5745-9F5E-BC2D96831126}" srcOrd="1" destOrd="0" presId="urn:microsoft.com/office/officeart/2005/8/layout/process1"/>
    <dgm:cxn modelId="{B0B9520D-BC10-7D44-9F2A-D54EB9C902CC}" type="presOf" srcId="{7E0510F8-B248-F54A-B023-02A32AB8AEAF}" destId="{641839BE-F71B-6B4E-9BFC-AFCB054501B1}" srcOrd="0" destOrd="0" presId="urn:microsoft.com/office/officeart/2005/8/layout/process1"/>
    <dgm:cxn modelId="{55098D0F-AE61-1C4C-85A5-9E5B298FCBFB}" type="presOf" srcId="{57C1B839-6AC9-604F-BBDA-B5C7F15CE472}" destId="{DC2B19E2-DC69-3D41-BBBD-5D9FD1A91667}" srcOrd="0" destOrd="0" presId="urn:microsoft.com/office/officeart/2005/8/layout/process1"/>
    <dgm:cxn modelId="{2920542B-EDD3-0243-BF1F-91652A52A414}" type="presOf" srcId="{893B62FE-BE50-A349-909B-747948B455CB}" destId="{209106E0-865E-1747-B511-99BE973BCAA0}" srcOrd="0" destOrd="0" presId="urn:microsoft.com/office/officeart/2005/8/layout/process1"/>
    <dgm:cxn modelId="{3F3B7B2E-D39A-F948-9ABA-C45095F33E1B}" type="presOf" srcId="{893B62FE-BE50-A349-909B-747948B455CB}" destId="{4A834089-CB83-5640-B473-D03F5496DA05}" srcOrd="1" destOrd="0" presId="urn:microsoft.com/office/officeart/2005/8/layout/process1"/>
    <dgm:cxn modelId="{27DBC437-0B8D-F245-A026-71375C2538B7}" type="presOf" srcId="{D816761D-967C-4F45-8E66-86C6834F8428}" destId="{67FF73CE-94D2-BA4E-9023-D475023A43C6}" srcOrd="0" destOrd="0" presId="urn:microsoft.com/office/officeart/2005/8/layout/process1"/>
    <dgm:cxn modelId="{E01DA63D-3A61-1842-9C42-1093B209680F}" type="presOf" srcId="{7AA66B69-69C6-E94C-8581-4410B00368D2}" destId="{795C0B96-E974-284D-A855-9BEB87DC8506}" srcOrd="0" destOrd="0" presId="urn:microsoft.com/office/officeart/2005/8/layout/process1"/>
    <dgm:cxn modelId="{7C8A474B-675C-1F46-8E77-2F4220048E67}" type="presOf" srcId="{FCC75456-A7E2-AA48-9D46-BF09B002D5FC}" destId="{45BAC76A-AEF7-6B4D-9AF8-3CD22342D03C}" srcOrd="0" destOrd="0" presId="urn:microsoft.com/office/officeart/2005/8/layout/process1"/>
    <dgm:cxn modelId="{F39A934F-3D61-5E40-8E6C-E8AD13E18E85}" type="presOf" srcId="{AF206A62-49D7-CD45-AB35-EB7512556AAF}" destId="{579345AA-779F-4F41-88C8-7049A1271DB4}" srcOrd="0" destOrd="0" presId="urn:microsoft.com/office/officeart/2005/8/layout/process1"/>
    <dgm:cxn modelId="{FBB0627C-9486-2445-90AB-3F2D7B410227}" srcId="{FCC75456-A7E2-AA48-9D46-BF09B002D5FC}" destId="{D816761D-967C-4F45-8E66-86C6834F8428}" srcOrd="3" destOrd="0" parTransId="{6C9B4285-446A-1B45-815E-F5382F08A1E5}" sibTransId="{7CF709B5-CDF3-DA40-9CC5-202D9E60C45E}"/>
    <dgm:cxn modelId="{086C0886-BB92-0E40-8F12-5984C21F11ED}" srcId="{FCC75456-A7E2-AA48-9D46-BF09B002D5FC}" destId="{7E0510F8-B248-F54A-B023-02A32AB8AEAF}" srcOrd="1" destOrd="0" parTransId="{F72ABD0C-7597-3144-B815-DE8276A4BF49}" sibTransId="{57C1B839-6AC9-604F-BBDA-B5C7F15CE472}"/>
    <dgm:cxn modelId="{E1C5208B-EF18-9944-BB17-7C21E836ACC6}" srcId="{FCC75456-A7E2-AA48-9D46-BF09B002D5FC}" destId="{7AA66B69-69C6-E94C-8581-4410B00368D2}" srcOrd="0" destOrd="0" parTransId="{D78659D8-0F65-2243-B3F8-48C765729EA0}" sibTransId="{AF206A62-49D7-CD45-AB35-EB7512556AAF}"/>
    <dgm:cxn modelId="{66FDC6AA-1A8E-E54D-AB23-44690E2264E8}" type="presOf" srcId="{57C1B839-6AC9-604F-BBDA-B5C7F15CE472}" destId="{27101704-0D66-234E-917A-DD775A94859A}" srcOrd="1" destOrd="0" presId="urn:microsoft.com/office/officeart/2005/8/layout/process1"/>
    <dgm:cxn modelId="{2CBDCBE8-F869-E04D-98A7-17F5F85AF49A}" type="presOf" srcId="{C0EF234F-BEF9-C24B-8F8D-2B05AFD8EB3A}" destId="{2319B1BD-E3E8-A149-A79E-E5161C075358}" srcOrd="0" destOrd="0" presId="urn:microsoft.com/office/officeart/2005/8/layout/process1"/>
    <dgm:cxn modelId="{6C6002EB-0517-EB41-B25B-77385A1F56D3}" srcId="{FCC75456-A7E2-AA48-9D46-BF09B002D5FC}" destId="{C0EF234F-BEF9-C24B-8F8D-2B05AFD8EB3A}" srcOrd="2" destOrd="0" parTransId="{939E14B9-320C-C742-9087-AB08ECBAA960}" sibTransId="{893B62FE-BE50-A349-909B-747948B455CB}"/>
    <dgm:cxn modelId="{EA7B6302-5727-F549-94D5-B1179840F7E9}" type="presParOf" srcId="{45BAC76A-AEF7-6B4D-9AF8-3CD22342D03C}" destId="{795C0B96-E974-284D-A855-9BEB87DC8506}" srcOrd="0" destOrd="0" presId="urn:microsoft.com/office/officeart/2005/8/layout/process1"/>
    <dgm:cxn modelId="{1F9006B9-7FA2-8F41-8DD6-85075E573EBC}" type="presParOf" srcId="{45BAC76A-AEF7-6B4D-9AF8-3CD22342D03C}" destId="{579345AA-779F-4F41-88C8-7049A1271DB4}" srcOrd="1" destOrd="0" presId="urn:microsoft.com/office/officeart/2005/8/layout/process1"/>
    <dgm:cxn modelId="{5B5526A9-9138-E840-A16B-A87094AF16FD}" type="presParOf" srcId="{579345AA-779F-4F41-88C8-7049A1271DB4}" destId="{B50432F0-756C-5745-9F5E-BC2D96831126}" srcOrd="0" destOrd="0" presId="urn:microsoft.com/office/officeart/2005/8/layout/process1"/>
    <dgm:cxn modelId="{4CE41890-F703-1542-97EA-0D010D4D350E}" type="presParOf" srcId="{45BAC76A-AEF7-6B4D-9AF8-3CD22342D03C}" destId="{641839BE-F71B-6B4E-9BFC-AFCB054501B1}" srcOrd="2" destOrd="0" presId="urn:microsoft.com/office/officeart/2005/8/layout/process1"/>
    <dgm:cxn modelId="{395C592A-C566-9C48-883F-BAC09B6A217A}" type="presParOf" srcId="{45BAC76A-AEF7-6B4D-9AF8-3CD22342D03C}" destId="{DC2B19E2-DC69-3D41-BBBD-5D9FD1A91667}" srcOrd="3" destOrd="0" presId="urn:microsoft.com/office/officeart/2005/8/layout/process1"/>
    <dgm:cxn modelId="{1BDABA49-7282-7543-B78F-222540C157F9}" type="presParOf" srcId="{DC2B19E2-DC69-3D41-BBBD-5D9FD1A91667}" destId="{27101704-0D66-234E-917A-DD775A94859A}" srcOrd="0" destOrd="0" presId="urn:microsoft.com/office/officeart/2005/8/layout/process1"/>
    <dgm:cxn modelId="{C88EBF3F-0733-574E-BAD7-3D10CF921BC9}" type="presParOf" srcId="{45BAC76A-AEF7-6B4D-9AF8-3CD22342D03C}" destId="{2319B1BD-E3E8-A149-A79E-E5161C075358}" srcOrd="4" destOrd="0" presId="urn:microsoft.com/office/officeart/2005/8/layout/process1"/>
    <dgm:cxn modelId="{9176108B-57DC-284A-9273-2AF082E9FA57}" type="presParOf" srcId="{45BAC76A-AEF7-6B4D-9AF8-3CD22342D03C}" destId="{209106E0-865E-1747-B511-99BE973BCAA0}" srcOrd="5" destOrd="0" presId="urn:microsoft.com/office/officeart/2005/8/layout/process1"/>
    <dgm:cxn modelId="{D8AE081E-9DC7-3441-BDE8-956A00AFDA83}" type="presParOf" srcId="{209106E0-865E-1747-B511-99BE973BCAA0}" destId="{4A834089-CB83-5640-B473-D03F5496DA05}" srcOrd="0" destOrd="0" presId="urn:microsoft.com/office/officeart/2005/8/layout/process1"/>
    <dgm:cxn modelId="{1A731408-ECEF-A949-904E-F235FFB7F53D}" type="presParOf" srcId="{45BAC76A-AEF7-6B4D-9AF8-3CD22342D03C}" destId="{67FF73CE-94D2-BA4E-9023-D475023A43C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C75456-A7E2-AA48-9D46-BF09B002D5FC}" type="doc">
      <dgm:prSet loTypeId="urn:microsoft.com/office/officeart/2005/8/layout/process1" loCatId="" qsTypeId="urn:microsoft.com/office/officeart/2005/8/quickstyle/simple1" qsCatId="simple" csTypeId="urn:microsoft.com/office/officeart/2005/8/colors/accent6_1" csCatId="accent6" phldr="1"/>
      <dgm:spPr/>
    </dgm:pt>
    <dgm:pt modelId="{7AA66B69-69C6-E94C-8581-4410B00368D2}">
      <dgm:prSet phldrT="[Text]"/>
      <dgm:spPr/>
      <dgm:t>
        <a:bodyPr/>
        <a:lstStyle/>
        <a:p>
          <a:r>
            <a:rPr lang="en-GB" dirty="0"/>
            <a:t>Extract Firmware</a:t>
          </a:r>
        </a:p>
      </dgm:t>
    </dgm:pt>
    <dgm:pt modelId="{D78659D8-0F65-2243-B3F8-48C765729EA0}" type="parTrans" cxnId="{E1C5208B-EF18-9944-BB17-7C21E836ACC6}">
      <dgm:prSet/>
      <dgm:spPr/>
      <dgm:t>
        <a:bodyPr/>
        <a:lstStyle/>
        <a:p>
          <a:endParaRPr lang="en-GB"/>
        </a:p>
      </dgm:t>
    </dgm:pt>
    <dgm:pt modelId="{AF206A62-49D7-CD45-AB35-EB7512556AAF}" type="sibTrans" cxnId="{E1C5208B-EF18-9944-BB17-7C21E836ACC6}">
      <dgm:prSet/>
      <dgm:spPr/>
      <dgm:t>
        <a:bodyPr/>
        <a:lstStyle/>
        <a:p>
          <a:endParaRPr lang="en-GB"/>
        </a:p>
      </dgm:t>
    </dgm:pt>
    <dgm:pt modelId="{7E0510F8-B248-F54A-B023-02A32AB8AEAF}">
      <dgm:prSet phldrT="[Text]"/>
      <dgm:spPr/>
      <dgm:t>
        <a:bodyPr/>
        <a:lstStyle/>
        <a:p>
          <a:r>
            <a:rPr lang="en-GB" dirty="0"/>
            <a:t>Re-Host Software to the Emulator</a:t>
          </a:r>
        </a:p>
      </dgm:t>
    </dgm:pt>
    <dgm:pt modelId="{F72ABD0C-7597-3144-B815-DE8276A4BF49}" type="parTrans" cxnId="{086C0886-BB92-0E40-8F12-5984C21F11ED}">
      <dgm:prSet/>
      <dgm:spPr/>
      <dgm:t>
        <a:bodyPr/>
        <a:lstStyle/>
        <a:p>
          <a:endParaRPr lang="en-GB"/>
        </a:p>
      </dgm:t>
    </dgm:pt>
    <dgm:pt modelId="{57C1B839-6AC9-604F-BBDA-B5C7F15CE472}" type="sibTrans" cxnId="{086C0886-BB92-0E40-8F12-5984C21F11ED}">
      <dgm:prSet/>
      <dgm:spPr/>
      <dgm:t>
        <a:bodyPr/>
        <a:lstStyle/>
        <a:p>
          <a:endParaRPr lang="en-GB"/>
        </a:p>
      </dgm:t>
    </dgm:pt>
    <dgm:pt modelId="{C0EF234F-BEF9-C24B-8F8D-2B05AFD8EB3A}">
      <dgm:prSet phldrT="[Text]"/>
      <dgm:spPr/>
      <dgm:t>
        <a:bodyPr/>
        <a:lstStyle/>
        <a:p>
          <a:r>
            <a:rPr lang="en-GB" dirty="0"/>
            <a:t>Dynamic Analysis</a:t>
          </a:r>
        </a:p>
      </dgm:t>
    </dgm:pt>
    <dgm:pt modelId="{939E14B9-320C-C742-9087-AB08ECBAA960}" type="parTrans" cxnId="{6C6002EB-0517-EB41-B25B-77385A1F56D3}">
      <dgm:prSet/>
      <dgm:spPr/>
      <dgm:t>
        <a:bodyPr/>
        <a:lstStyle/>
        <a:p>
          <a:endParaRPr lang="en-GB"/>
        </a:p>
      </dgm:t>
    </dgm:pt>
    <dgm:pt modelId="{893B62FE-BE50-A349-909B-747948B455CB}" type="sibTrans" cxnId="{6C6002EB-0517-EB41-B25B-77385A1F56D3}">
      <dgm:prSet/>
      <dgm:spPr/>
      <dgm:t>
        <a:bodyPr/>
        <a:lstStyle/>
        <a:p>
          <a:endParaRPr lang="en-GB"/>
        </a:p>
      </dgm:t>
    </dgm:pt>
    <dgm:pt modelId="{D816761D-967C-4F45-8E66-86C6834F8428}">
      <dgm:prSet phldrT="[Text]"/>
      <dgm:spPr/>
      <dgm:t>
        <a:bodyPr/>
        <a:lstStyle/>
        <a:p>
          <a:r>
            <a:rPr lang="en-GB" dirty="0"/>
            <a:t>Detect Vulnerabilities at Runtime</a:t>
          </a:r>
        </a:p>
      </dgm:t>
    </dgm:pt>
    <dgm:pt modelId="{6C9B4285-446A-1B45-815E-F5382F08A1E5}" type="parTrans" cxnId="{FBB0627C-9486-2445-90AB-3F2D7B410227}">
      <dgm:prSet/>
      <dgm:spPr/>
      <dgm:t>
        <a:bodyPr/>
        <a:lstStyle/>
        <a:p>
          <a:endParaRPr lang="en-GB"/>
        </a:p>
      </dgm:t>
    </dgm:pt>
    <dgm:pt modelId="{7CF709B5-CDF3-DA40-9CC5-202D9E60C45E}" type="sibTrans" cxnId="{FBB0627C-9486-2445-90AB-3F2D7B410227}">
      <dgm:prSet/>
      <dgm:spPr/>
      <dgm:t>
        <a:bodyPr/>
        <a:lstStyle/>
        <a:p>
          <a:endParaRPr lang="en-GB"/>
        </a:p>
      </dgm:t>
    </dgm:pt>
    <dgm:pt modelId="{45BAC76A-AEF7-6B4D-9AF8-3CD22342D03C}" type="pres">
      <dgm:prSet presAssocID="{FCC75456-A7E2-AA48-9D46-BF09B002D5FC}" presName="Name0" presStyleCnt="0">
        <dgm:presLayoutVars>
          <dgm:dir/>
          <dgm:resizeHandles val="exact"/>
        </dgm:presLayoutVars>
      </dgm:prSet>
      <dgm:spPr/>
    </dgm:pt>
    <dgm:pt modelId="{795C0B96-E974-284D-A855-9BEB87DC8506}" type="pres">
      <dgm:prSet presAssocID="{7AA66B69-69C6-E94C-8581-4410B00368D2}" presName="node" presStyleLbl="node1" presStyleIdx="0" presStyleCnt="4">
        <dgm:presLayoutVars>
          <dgm:bulletEnabled val="1"/>
        </dgm:presLayoutVars>
      </dgm:prSet>
      <dgm:spPr/>
    </dgm:pt>
    <dgm:pt modelId="{579345AA-779F-4F41-88C8-7049A1271DB4}" type="pres">
      <dgm:prSet presAssocID="{AF206A62-49D7-CD45-AB35-EB7512556AAF}" presName="sibTrans" presStyleLbl="sibTrans2D1" presStyleIdx="0" presStyleCnt="3"/>
      <dgm:spPr/>
    </dgm:pt>
    <dgm:pt modelId="{B50432F0-756C-5745-9F5E-BC2D96831126}" type="pres">
      <dgm:prSet presAssocID="{AF206A62-49D7-CD45-AB35-EB7512556AAF}" presName="connectorText" presStyleLbl="sibTrans2D1" presStyleIdx="0" presStyleCnt="3"/>
      <dgm:spPr/>
    </dgm:pt>
    <dgm:pt modelId="{641839BE-F71B-6B4E-9BFC-AFCB054501B1}" type="pres">
      <dgm:prSet presAssocID="{7E0510F8-B248-F54A-B023-02A32AB8AEAF}" presName="node" presStyleLbl="node1" presStyleIdx="1" presStyleCnt="4">
        <dgm:presLayoutVars>
          <dgm:bulletEnabled val="1"/>
        </dgm:presLayoutVars>
      </dgm:prSet>
      <dgm:spPr/>
    </dgm:pt>
    <dgm:pt modelId="{DC2B19E2-DC69-3D41-BBBD-5D9FD1A91667}" type="pres">
      <dgm:prSet presAssocID="{57C1B839-6AC9-604F-BBDA-B5C7F15CE472}" presName="sibTrans" presStyleLbl="sibTrans2D1" presStyleIdx="1" presStyleCnt="3"/>
      <dgm:spPr/>
    </dgm:pt>
    <dgm:pt modelId="{27101704-0D66-234E-917A-DD775A94859A}" type="pres">
      <dgm:prSet presAssocID="{57C1B839-6AC9-604F-BBDA-B5C7F15CE472}" presName="connectorText" presStyleLbl="sibTrans2D1" presStyleIdx="1" presStyleCnt="3"/>
      <dgm:spPr/>
    </dgm:pt>
    <dgm:pt modelId="{2319B1BD-E3E8-A149-A79E-E5161C075358}" type="pres">
      <dgm:prSet presAssocID="{C0EF234F-BEF9-C24B-8F8D-2B05AFD8EB3A}" presName="node" presStyleLbl="node1" presStyleIdx="2" presStyleCnt="4">
        <dgm:presLayoutVars>
          <dgm:bulletEnabled val="1"/>
        </dgm:presLayoutVars>
      </dgm:prSet>
      <dgm:spPr/>
    </dgm:pt>
    <dgm:pt modelId="{209106E0-865E-1747-B511-99BE973BCAA0}" type="pres">
      <dgm:prSet presAssocID="{893B62FE-BE50-A349-909B-747948B455CB}" presName="sibTrans" presStyleLbl="sibTrans2D1" presStyleIdx="2" presStyleCnt="3"/>
      <dgm:spPr/>
    </dgm:pt>
    <dgm:pt modelId="{4A834089-CB83-5640-B473-D03F5496DA05}" type="pres">
      <dgm:prSet presAssocID="{893B62FE-BE50-A349-909B-747948B455CB}" presName="connectorText" presStyleLbl="sibTrans2D1" presStyleIdx="2" presStyleCnt="3"/>
      <dgm:spPr/>
    </dgm:pt>
    <dgm:pt modelId="{67FF73CE-94D2-BA4E-9023-D475023A43C6}" type="pres">
      <dgm:prSet presAssocID="{D816761D-967C-4F45-8E66-86C6834F8428}" presName="node" presStyleLbl="node1" presStyleIdx="3" presStyleCnt="4">
        <dgm:presLayoutVars>
          <dgm:bulletEnabled val="1"/>
        </dgm:presLayoutVars>
      </dgm:prSet>
      <dgm:spPr/>
    </dgm:pt>
  </dgm:ptLst>
  <dgm:cxnLst>
    <dgm:cxn modelId="{DEE83A09-BBF3-6444-98C9-BE19E9B999BC}" type="presOf" srcId="{AF206A62-49D7-CD45-AB35-EB7512556AAF}" destId="{B50432F0-756C-5745-9F5E-BC2D96831126}" srcOrd="1" destOrd="0" presId="urn:microsoft.com/office/officeart/2005/8/layout/process1"/>
    <dgm:cxn modelId="{B0B9520D-BC10-7D44-9F2A-D54EB9C902CC}" type="presOf" srcId="{7E0510F8-B248-F54A-B023-02A32AB8AEAF}" destId="{641839BE-F71B-6B4E-9BFC-AFCB054501B1}" srcOrd="0" destOrd="0" presId="urn:microsoft.com/office/officeart/2005/8/layout/process1"/>
    <dgm:cxn modelId="{55098D0F-AE61-1C4C-85A5-9E5B298FCBFB}" type="presOf" srcId="{57C1B839-6AC9-604F-BBDA-B5C7F15CE472}" destId="{DC2B19E2-DC69-3D41-BBBD-5D9FD1A91667}" srcOrd="0" destOrd="0" presId="urn:microsoft.com/office/officeart/2005/8/layout/process1"/>
    <dgm:cxn modelId="{2920542B-EDD3-0243-BF1F-91652A52A414}" type="presOf" srcId="{893B62FE-BE50-A349-909B-747948B455CB}" destId="{209106E0-865E-1747-B511-99BE973BCAA0}" srcOrd="0" destOrd="0" presId="urn:microsoft.com/office/officeart/2005/8/layout/process1"/>
    <dgm:cxn modelId="{3F3B7B2E-D39A-F948-9ABA-C45095F33E1B}" type="presOf" srcId="{893B62FE-BE50-A349-909B-747948B455CB}" destId="{4A834089-CB83-5640-B473-D03F5496DA05}" srcOrd="1" destOrd="0" presId="urn:microsoft.com/office/officeart/2005/8/layout/process1"/>
    <dgm:cxn modelId="{27DBC437-0B8D-F245-A026-71375C2538B7}" type="presOf" srcId="{D816761D-967C-4F45-8E66-86C6834F8428}" destId="{67FF73CE-94D2-BA4E-9023-D475023A43C6}" srcOrd="0" destOrd="0" presId="urn:microsoft.com/office/officeart/2005/8/layout/process1"/>
    <dgm:cxn modelId="{E01DA63D-3A61-1842-9C42-1093B209680F}" type="presOf" srcId="{7AA66B69-69C6-E94C-8581-4410B00368D2}" destId="{795C0B96-E974-284D-A855-9BEB87DC8506}" srcOrd="0" destOrd="0" presId="urn:microsoft.com/office/officeart/2005/8/layout/process1"/>
    <dgm:cxn modelId="{7C8A474B-675C-1F46-8E77-2F4220048E67}" type="presOf" srcId="{FCC75456-A7E2-AA48-9D46-BF09B002D5FC}" destId="{45BAC76A-AEF7-6B4D-9AF8-3CD22342D03C}" srcOrd="0" destOrd="0" presId="urn:microsoft.com/office/officeart/2005/8/layout/process1"/>
    <dgm:cxn modelId="{F39A934F-3D61-5E40-8E6C-E8AD13E18E85}" type="presOf" srcId="{AF206A62-49D7-CD45-AB35-EB7512556AAF}" destId="{579345AA-779F-4F41-88C8-7049A1271DB4}" srcOrd="0" destOrd="0" presId="urn:microsoft.com/office/officeart/2005/8/layout/process1"/>
    <dgm:cxn modelId="{FBB0627C-9486-2445-90AB-3F2D7B410227}" srcId="{FCC75456-A7E2-AA48-9D46-BF09B002D5FC}" destId="{D816761D-967C-4F45-8E66-86C6834F8428}" srcOrd="3" destOrd="0" parTransId="{6C9B4285-446A-1B45-815E-F5382F08A1E5}" sibTransId="{7CF709B5-CDF3-DA40-9CC5-202D9E60C45E}"/>
    <dgm:cxn modelId="{086C0886-BB92-0E40-8F12-5984C21F11ED}" srcId="{FCC75456-A7E2-AA48-9D46-BF09B002D5FC}" destId="{7E0510F8-B248-F54A-B023-02A32AB8AEAF}" srcOrd="1" destOrd="0" parTransId="{F72ABD0C-7597-3144-B815-DE8276A4BF49}" sibTransId="{57C1B839-6AC9-604F-BBDA-B5C7F15CE472}"/>
    <dgm:cxn modelId="{E1C5208B-EF18-9944-BB17-7C21E836ACC6}" srcId="{FCC75456-A7E2-AA48-9D46-BF09B002D5FC}" destId="{7AA66B69-69C6-E94C-8581-4410B00368D2}" srcOrd="0" destOrd="0" parTransId="{D78659D8-0F65-2243-B3F8-48C765729EA0}" sibTransId="{AF206A62-49D7-CD45-AB35-EB7512556AAF}"/>
    <dgm:cxn modelId="{66FDC6AA-1A8E-E54D-AB23-44690E2264E8}" type="presOf" srcId="{57C1B839-6AC9-604F-BBDA-B5C7F15CE472}" destId="{27101704-0D66-234E-917A-DD775A94859A}" srcOrd="1" destOrd="0" presId="urn:microsoft.com/office/officeart/2005/8/layout/process1"/>
    <dgm:cxn modelId="{2CBDCBE8-F869-E04D-98A7-17F5F85AF49A}" type="presOf" srcId="{C0EF234F-BEF9-C24B-8F8D-2B05AFD8EB3A}" destId="{2319B1BD-E3E8-A149-A79E-E5161C075358}" srcOrd="0" destOrd="0" presId="urn:microsoft.com/office/officeart/2005/8/layout/process1"/>
    <dgm:cxn modelId="{6C6002EB-0517-EB41-B25B-77385A1F56D3}" srcId="{FCC75456-A7E2-AA48-9D46-BF09B002D5FC}" destId="{C0EF234F-BEF9-C24B-8F8D-2B05AFD8EB3A}" srcOrd="2" destOrd="0" parTransId="{939E14B9-320C-C742-9087-AB08ECBAA960}" sibTransId="{893B62FE-BE50-A349-909B-747948B455CB}"/>
    <dgm:cxn modelId="{EA7B6302-5727-F549-94D5-B1179840F7E9}" type="presParOf" srcId="{45BAC76A-AEF7-6B4D-9AF8-3CD22342D03C}" destId="{795C0B96-E974-284D-A855-9BEB87DC8506}" srcOrd="0" destOrd="0" presId="urn:microsoft.com/office/officeart/2005/8/layout/process1"/>
    <dgm:cxn modelId="{1F9006B9-7FA2-8F41-8DD6-85075E573EBC}" type="presParOf" srcId="{45BAC76A-AEF7-6B4D-9AF8-3CD22342D03C}" destId="{579345AA-779F-4F41-88C8-7049A1271DB4}" srcOrd="1" destOrd="0" presId="urn:microsoft.com/office/officeart/2005/8/layout/process1"/>
    <dgm:cxn modelId="{5B5526A9-9138-E840-A16B-A87094AF16FD}" type="presParOf" srcId="{579345AA-779F-4F41-88C8-7049A1271DB4}" destId="{B50432F0-756C-5745-9F5E-BC2D96831126}" srcOrd="0" destOrd="0" presId="urn:microsoft.com/office/officeart/2005/8/layout/process1"/>
    <dgm:cxn modelId="{4CE41890-F703-1542-97EA-0D010D4D350E}" type="presParOf" srcId="{45BAC76A-AEF7-6B4D-9AF8-3CD22342D03C}" destId="{641839BE-F71B-6B4E-9BFC-AFCB054501B1}" srcOrd="2" destOrd="0" presId="urn:microsoft.com/office/officeart/2005/8/layout/process1"/>
    <dgm:cxn modelId="{395C592A-C566-9C48-883F-BAC09B6A217A}" type="presParOf" srcId="{45BAC76A-AEF7-6B4D-9AF8-3CD22342D03C}" destId="{DC2B19E2-DC69-3D41-BBBD-5D9FD1A91667}" srcOrd="3" destOrd="0" presId="urn:microsoft.com/office/officeart/2005/8/layout/process1"/>
    <dgm:cxn modelId="{1BDABA49-7282-7543-B78F-222540C157F9}" type="presParOf" srcId="{DC2B19E2-DC69-3D41-BBBD-5D9FD1A91667}" destId="{27101704-0D66-234E-917A-DD775A94859A}" srcOrd="0" destOrd="0" presId="urn:microsoft.com/office/officeart/2005/8/layout/process1"/>
    <dgm:cxn modelId="{C88EBF3F-0733-574E-BAD7-3D10CF921BC9}" type="presParOf" srcId="{45BAC76A-AEF7-6B4D-9AF8-3CD22342D03C}" destId="{2319B1BD-E3E8-A149-A79E-E5161C075358}" srcOrd="4" destOrd="0" presId="urn:microsoft.com/office/officeart/2005/8/layout/process1"/>
    <dgm:cxn modelId="{9176108B-57DC-284A-9273-2AF082E9FA57}" type="presParOf" srcId="{45BAC76A-AEF7-6B4D-9AF8-3CD22342D03C}" destId="{209106E0-865E-1747-B511-99BE973BCAA0}" srcOrd="5" destOrd="0" presId="urn:microsoft.com/office/officeart/2005/8/layout/process1"/>
    <dgm:cxn modelId="{D8AE081E-9DC7-3441-BDE8-956A00AFDA83}" type="presParOf" srcId="{209106E0-865E-1747-B511-99BE973BCAA0}" destId="{4A834089-CB83-5640-B473-D03F5496DA05}" srcOrd="0" destOrd="0" presId="urn:microsoft.com/office/officeart/2005/8/layout/process1"/>
    <dgm:cxn modelId="{1A731408-ECEF-A949-904E-F235FFB7F53D}" type="presParOf" srcId="{45BAC76A-AEF7-6B4D-9AF8-3CD22342D03C}" destId="{67FF73CE-94D2-BA4E-9023-D475023A43C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C0B96-E974-284D-A855-9BEB87DC8506}">
      <dsp:nvSpPr>
        <dsp:cNvPr id="0" name=""/>
        <dsp:cNvSpPr/>
      </dsp:nvSpPr>
      <dsp:spPr>
        <a:xfrm>
          <a:off x="4545" y="218258"/>
          <a:ext cx="1987536" cy="11925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Extract Firmware</a:t>
          </a:r>
        </a:p>
      </dsp:txBody>
      <dsp:txXfrm>
        <a:off x="39473" y="253186"/>
        <a:ext cx="1917680" cy="1122665"/>
      </dsp:txXfrm>
    </dsp:sp>
    <dsp:sp modelId="{579345AA-779F-4F41-88C8-7049A1271DB4}">
      <dsp:nvSpPr>
        <dsp:cNvPr id="0" name=""/>
        <dsp:cNvSpPr/>
      </dsp:nvSpPr>
      <dsp:spPr>
        <a:xfrm>
          <a:off x="2190835" y="568065"/>
          <a:ext cx="421357" cy="4929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2190835" y="666647"/>
        <a:ext cx="294950" cy="295744"/>
      </dsp:txXfrm>
    </dsp:sp>
    <dsp:sp modelId="{641839BE-F71B-6B4E-9BFC-AFCB054501B1}">
      <dsp:nvSpPr>
        <dsp:cNvPr id="0" name=""/>
        <dsp:cNvSpPr/>
      </dsp:nvSpPr>
      <dsp:spPr>
        <a:xfrm>
          <a:off x="2787096" y="218258"/>
          <a:ext cx="1987536" cy="11925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Re-Host Software to the Emulator</a:t>
          </a:r>
        </a:p>
      </dsp:txBody>
      <dsp:txXfrm>
        <a:off x="2822024" y="253186"/>
        <a:ext cx="1917680" cy="1122665"/>
      </dsp:txXfrm>
    </dsp:sp>
    <dsp:sp modelId="{DC2B19E2-DC69-3D41-BBBD-5D9FD1A91667}">
      <dsp:nvSpPr>
        <dsp:cNvPr id="0" name=""/>
        <dsp:cNvSpPr/>
      </dsp:nvSpPr>
      <dsp:spPr>
        <a:xfrm>
          <a:off x="4973385" y="568065"/>
          <a:ext cx="421357" cy="4929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4973385" y="666647"/>
        <a:ext cx="294950" cy="295744"/>
      </dsp:txXfrm>
    </dsp:sp>
    <dsp:sp modelId="{2319B1BD-E3E8-A149-A79E-E5161C075358}">
      <dsp:nvSpPr>
        <dsp:cNvPr id="0" name=""/>
        <dsp:cNvSpPr/>
      </dsp:nvSpPr>
      <dsp:spPr>
        <a:xfrm>
          <a:off x="5569646" y="218258"/>
          <a:ext cx="1987536" cy="11925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Dynamic Analysis</a:t>
          </a:r>
        </a:p>
      </dsp:txBody>
      <dsp:txXfrm>
        <a:off x="5604574" y="253186"/>
        <a:ext cx="1917680" cy="1122665"/>
      </dsp:txXfrm>
    </dsp:sp>
    <dsp:sp modelId="{209106E0-865E-1747-B511-99BE973BCAA0}">
      <dsp:nvSpPr>
        <dsp:cNvPr id="0" name=""/>
        <dsp:cNvSpPr/>
      </dsp:nvSpPr>
      <dsp:spPr>
        <a:xfrm>
          <a:off x="7755936" y="568065"/>
          <a:ext cx="421357" cy="4929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7755936" y="666647"/>
        <a:ext cx="294950" cy="295744"/>
      </dsp:txXfrm>
    </dsp:sp>
    <dsp:sp modelId="{67FF73CE-94D2-BA4E-9023-D475023A43C6}">
      <dsp:nvSpPr>
        <dsp:cNvPr id="0" name=""/>
        <dsp:cNvSpPr/>
      </dsp:nvSpPr>
      <dsp:spPr>
        <a:xfrm>
          <a:off x="8352197" y="218258"/>
          <a:ext cx="1987536" cy="11925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Detect Vulnerabilities at Runtime</a:t>
          </a:r>
        </a:p>
      </dsp:txBody>
      <dsp:txXfrm>
        <a:off x="8387125" y="253186"/>
        <a:ext cx="1917680" cy="11226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C0B96-E974-284D-A855-9BEB87DC8506}">
      <dsp:nvSpPr>
        <dsp:cNvPr id="0" name=""/>
        <dsp:cNvSpPr/>
      </dsp:nvSpPr>
      <dsp:spPr>
        <a:xfrm>
          <a:off x="4621" y="472194"/>
          <a:ext cx="2020453" cy="1212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Extract Firmware</a:t>
          </a:r>
        </a:p>
      </dsp:txBody>
      <dsp:txXfrm>
        <a:off x="40127" y="507700"/>
        <a:ext cx="1949441" cy="1141259"/>
      </dsp:txXfrm>
    </dsp:sp>
    <dsp:sp modelId="{579345AA-779F-4F41-88C8-7049A1271DB4}">
      <dsp:nvSpPr>
        <dsp:cNvPr id="0" name=""/>
        <dsp:cNvSpPr/>
      </dsp:nvSpPr>
      <dsp:spPr>
        <a:xfrm>
          <a:off x="2227119" y="82779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227119" y="928008"/>
        <a:ext cx="299835" cy="300644"/>
      </dsp:txXfrm>
    </dsp:sp>
    <dsp:sp modelId="{641839BE-F71B-6B4E-9BFC-AFCB054501B1}">
      <dsp:nvSpPr>
        <dsp:cNvPr id="0" name=""/>
        <dsp:cNvSpPr/>
      </dsp:nvSpPr>
      <dsp:spPr>
        <a:xfrm>
          <a:off x="2833255" y="472194"/>
          <a:ext cx="2020453" cy="1212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Re-Host Software to the Emulator</a:t>
          </a:r>
        </a:p>
      </dsp:txBody>
      <dsp:txXfrm>
        <a:off x="2868761" y="507700"/>
        <a:ext cx="1949441" cy="1141259"/>
      </dsp:txXfrm>
    </dsp:sp>
    <dsp:sp modelId="{DC2B19E2-DC69-3D41-BBBD-5D9FD1A91667}">
      <dsp:nvSpPr>
        <dsp:cNvPr id="0" name=""/>
        <dsp:cNvSpPr/>
      </dsp:nvSpPr>
      <dsp:spPr>
        <a:xfrm>
          <a:off x="5055754" y="82779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5055754" y="928008"/>
        <a:ext cx="299835" cy="300644"/>
      </dsp:txXfrm>
    </dsp:sp>
    <dsp:sp modelId="{2319B1BD-E3E8-A149-A79E-E5161C075358}">
      <dsp:nvSpPr>
        <dsp:cNvPr id="0" name=""/>
        <dsp:cNvSpPr/>
      </dsp:nvSpPr>
      <dsp:spPr>
        <a:xfrm>
          <a:off x="5661890" y="472194"/>
          <a:ext cx="2020453" cy="1212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Dynamic Analysis</a:t>
          </a:r>
        </a:p>
      </dsp:txBody>
      <dsp:txXfrm>
        <a:off x="5697396" y="507700"/>
        <a:ext cx="1949441" cy="1141259"/>
      </dsp:txXfrm>
    </dsp:sp>
    <dsp:sp modelId="{209106E0-865E-1747-B511-99BE973BCAA0}">
      <dsp:nvSpPr>
        <dsp:cNvPr id="0" name=""/>
        <dsp:cNvSpPr/>
      </dsp:nvSpPr>
      <dsp:spPr>
        <a:xfrm>
          <a:off x="7884388" y="82779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7884388" y="928008"/>
        <a:ext cx="299835" cy="300644"/>
      </dsp:txXfrm>
    </dsp:sp>
    <dsp:sp modelId="{67FF73CE-94D2-BA4E-9023-D475023A43C6}">
      <dsp:nvSpPr>
        <dsp:cNvPr id="0" name=""/>
        <dsp:cNvSpPr/>
      </dsp:nvSpPr>
      <dsp:spPr>
        <a:xfrm>
          <a:off x="8490524" y="472194"/>
          <a:ext cx="2020453" cy="1212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Detect Vulnerabilities at Runtime</a:t>
          </a:r>
        </a:p>
      </dsp:txBody>
      <dsp:txXfrm>
        <a:off x="8526030" y="507700"/>
        <a:ext cx="1949441" cy="11412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C0B96-E974-284D-A855-9BEB87DC8506}">
      <dsp:nvSpPr>
        <dsp:cNvPr id="0" name=""/>
        <dsp:cNvSpPr/>
      </dsp:nvSpPr>
      <dsp:spPr>
        <a:xfrm>
          <a:off x="4621" y="472194"/>
          <a:ext cx="2020453" cy="1212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Extract Firmware</a:t>
          </a:r>
        </a:p>
      </dsp:txBody>
      <dsp:txXfrm>
        <a:off x="40127" y="507700"/>
        <a:ext cx="1949441" cy="1141259"/>
      </dsp:txXfrm>
    </dsp:sp>
    <dsp:sp modelId="{579345AA-779F-4F41-88C8-7049A1271DB4}">
      <dsp:nvSpPr>
        <dsp:cNvPr id="0" name=""/>
        <dsp:cNvSpPr/>
      </dsp:nvSpPr>
      <dsp:spPr>
        <a:xfrm>
          <a:off x="2227119" y="82779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227119" y="928008"/>
        <a:ext cx="299835" cy="300644"/>
      </dsp:txXfrm>
    </dsp:sp>
    <dsp:sp modelId="{641839BE-F71B-6B4E-9BFC-AFCB054501B1}">
      <dsp:nvSpPr>
        <dsp:cNvPr id="0" name=""/>
        <dsp:cNvSpPr/>
      </dsp:nvSpPr>
      <dsp:spPr>
        <a:xfrm>
          <a:off x="2833255" y="472194"/>
          <a:ext cx="2020453" cy="1212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Re-Host Software to the Emulator</a:t>
          </a:r>
        </a:p>
      </dsp:txBody>
      <dsp:txXfrm>
        <a:off x="2868761" y="507700"/>
        <a:ext cx="1949441" cy="1141259"/>
      </dsp:txXfrm>
    </dsp:sp>
    <dsp:sp modelId="{DC2B19E2-DC69-3D41-BBBD-5D9FD1A91667}">
      <dsp:nvSpPr>
        <dsp:cNvPr id="0" name=""/>
        <dsp:cNvSpPr/>
      </dsp:nvSpPr>
      <dsp:spPr>
        <a:xfrm>
          <a:off x="5055754" y="82779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5055754" y="928008"/>
        <a:ext cx="299835" cy="300644"/>
      </dsp:txXfrm>
    </dsp:sp>
    <dsp:sp modelId="{2319B1BD-E3E8-A149-A79E-E5161C075358}">
      <dsp:nvSpPr>
        <dsp:cNvPr id="0" name=""/>
        <dsp:cNvSpPr/>
      </dsp:nvSpPr>
      <dsp:spPr>
        <a:xfrm>
          <a:off x="5661890" y="472194"/>
          <a:ext cx="2020453" cy="1212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Dynamic Analysis</a:t>
          </a:r>
        </a:p>
      </dsp:txBody>
      <dsp:txXfrm>
        <a:off x="5697396" y="507700"/>
        <a:ext cx="1949441" cy="1141259"/>
      </dsp:txXfrm>
    </dsp:sp>
    <dsp:sp modelId="{209106E0-865E-1747-B511-99BE973BCAA0}">
      <dsp:nvSpPr>
        <dsp:cNvPr id="0" name=""/>
        <dsp:cNvSpPr/>
      </dsp:nvSpPr>
      <dsp:spPr>
        <a:xfrm>
          <a:off x="7884388" y="82779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7884388" y="928008"/>
        <a:ext cx="299835" cy="300644"/>
      </dsp:txXfrm>
    </dsp:sp>
    <dsp:sp modelId="{67FF73CE-94D2-BA4E-9023-D475023A43C6}">
      <dsp:nvSpPr>
        <dsp:cNvPr id="0" name=""/>
        <dsp:cNvSpPr/>
      </dsp:nvSpPr>
      <dsp:spPr>
        <a:xfrm>
          <a:off x="8490524" y="472194"/>
          <a:ext cx="2020453" cy="12122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Detect Vulnerabilities at Runtime</a:t>
          </a:r>
        </a:p>
      </dsp:txBody>
      <dsp:txXfrm>
        <a:off x="8526030" y="507700"/>
        <a:ext cx="1949441" cy="1141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AD71D-FC62-A04D-B15A-7359FCE6BBC8}" type="datetimeFigureOut">
              <a:rPr lang="en-CH" smtClean="0"/>
              <a:t>13.05.2025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0406F-EBDB-244D-91E0-1E2232754B6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00495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"Good [morning/afternoon], I’m [Your Name], and I’m excited to present our work on [Title]. We explore how the flexibility of AOSP, while enabling customization, introduces complexity and vulnerabilities — especially relevant when testing Android software variants."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12841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69565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B2E61-84C9-DE31-8978-BE5FA3624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D3C719-AC28-48A2-17C8-CBFFB1077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A0C99-9D07-CB5D-DC76-A2E408ADB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D5C29-C5C8-52B2-C13D-B75AF7A75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60449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87726-CC7A-7B0D-1D52-8AC2D1C81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B3B6DA-591B-D7CD-A3E8-AF2752886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1E3348-6D0A-3861-42CC-2E75F71F4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Overview of build system: boards, devices, products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Signature schemes (APK/APEX)</a:t>
            </a:r>
          </a:p>
          <a:p>
            <a:r>
              <a:rPr lang="en-GB" dirty="0"/>
              <a:t>Supports board-, device-, and product-specific builds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Vendors plug in components at multiple layers:</a:t>
            </a:r>
          </a:p>
          <a:p>
            <a:r>
              <a:rPr lang="en-GB" dirty="0"/>
              <a:t>  Framework</a:t>
            </a:r>
          </a:p>
          <a:p>
            <a:r>
              <a:rPr lang="en-GB" dirty="0"/>
              <a:t>  Apps</a:t>
            </a:r>
          </a:p>
          <a:p>
            <a:r>
              <a:rPr lang="en-GB" dirty="0"/>
              <a:t>  Native system services</a:t>
            </a:r>
          </a:p>
          <a:p>
            <a:r>
              <a:rPr lang="en-GB" dirty="0"/>
              <a:t>  Kernel modules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E4A4A-9AA6-3A61-35E3-FDA27656C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41097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650F3-B3C8-6EF1-E8BB-06A82A686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0062DE-B9F9-6CDB-2DE4-8B387BD2C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15BCF6-3DF0-E919-19E2-7802F7FD6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Overview of build system: boards, devices, products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Signature schemes (APK/APEX)</a:t>
            </a:r>
          </a:p>
          <a:p>
            <a:r>
              <a:rPr lang="en-GB" dirty="0"/>
              <a:t>Supports board-, device-, and product-specific builds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Vendors plug in components at multiple layers:</a:t>
            </a:r>
          </a:p>
          <a:p>
            <a:r>
              <a:rPr lang="en-GB" dirty="0"/>
              <a:t>  Framework</a:t>
            </a:r>
          </a:p>
          <a:p>
            <a:r>
              <a:rPr lang="en-GB" dirty="0"/>
              <a:t>  Apps</a:t>
            </a:r>
          </a:p>
          <a:p>
            <a:r>
              <a:rPr lang="en-GB" dirty="0"/>
              <a:t>  Native system services</a:t>
            </a:r>
          </a:p>
          <a:p>
            <a:r>
              <a:rPr lang="en-GB" dirty="0"/>
              <a:t>  Kernel modules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85150-9D7B-DAE1-6DD8-08C5903D4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65984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A6348-B177-AA65-D310-FCD199723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003A43-E99E-75D0-17B2-43D963ECC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9E8A4C-8456-5EEE-C04D-3EAA3AB2A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A21E4-590D-D5CD-45DF-149449B7B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62724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18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91850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E91BD-FD5F-DEC2-8002-397677F95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3000C-70F1-8E37-E8A3-6A12DEEC2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0EBAD0-9B30-325D-C3FF-D05751DA5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16F19-00F8-B3D2-5548-BE66D2039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19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2345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004C3-7FB8-040D-8BE5-29BCCEAD4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0ACF5-51C0-4501-0427-3CD4FA3AB8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2B658C-A661-4DA0-C7B2-2FA32A80A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B57B-15C0-6B9F-D8C0-3377DED5C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20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56090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6DF5E-808A-BF3E-D02D-F52091246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4F76CE-D80B-0D41-EC0C-7FDAA9934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73356-C479-39F5-49E0-FEB382701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06647-4F78-7EA1-7583-48D33178A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21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12544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6928E-EEE1-BA99-A8F7-56139751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3C51F8-197F-AA95-8271-46B9FBC77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5AD7B5-2422-214B-63A8-33C5424AE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19F5D-634D-6B30-768C-BF70575922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22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13975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Vendors customize Android extensively. While this enables product differentiation, it results in fragmentation — not just visually or feature-wise, but also in terms of internal structure and </a:t>
            </a:r>
            <a:r>
              <a:rPr lang="en-GB" dirty="0" err="1"/>
              <a:t>behavior</a:t>
            </a:r>
            <a:r>
              <a:rPr lang="en-GB" dirty="0"/>
              <a:t>, which affects update speed, vulnerability exposure, and testability</a:t>
            </a:r>
          </a:p>
          <a:p>
            <a:endParaRPr lang="en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  <a:cs typeface="Calibri" panose="020F0502020204030204" pitchFamily="34" charset="0"/>
              </a:rPr>
              <a:t>Divergence in OS implementations across vendors/devices</a:t>
            </a:r>
            <a:endParaRPr lang="en-CH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17227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D1A1C-4AEC-8EE9-A16C-8E0F42E0B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287907-8867-8002-CEB1-D17262D4A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19B37D-8C50-2B4E-A9F5-39AAD0394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D7D2A-742B-0A1E-D833-2A313866F5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23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47621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24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499736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25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37381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Anticipate questions 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“How do you handle signed APEX files?”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“How scalable is your method?”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“How often do you need to update your tooling?”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26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86951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"Thank you! I’m happy to take questions."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27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0020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4ED2F-F5B2-6B78-B83F-48E42996C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E8558E-EF1D-0705-98B9-CED3B90D60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25C435-7552-30C9-7C7D-C2D334EA7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Vendors customize Android extensively. While this enables product differentiation, it results in fragmentation — not just visually or feature-wise, but also in terms of internal structure and </a:t>
            </a:r>
            <a:r>
              <a:rPr lang="en-GB" dirty="0" err="1"/>
              <a:t>behavior</a:t>
            </a:r>
            <a:r>
              <a:rPr lang="en-GB" dirty="0"/>
              <a:t>, which affects update speed, vulnerability exposure, and testability</a:t>
            </a:r>
          </a:p>
          <a:p>
            <a:endParaRPr lang="en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  <a:cs typeface="Calibri" panose="020F0502020204030204" pitchFamily="34" charset="0"/>
              </a:rPr>
              <a:t>Divergence in OS implementations across vendors/devices</a:t>
            </a:r>
            <a:endParaRPr lang="en-CH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3ECC5-DD6C-1B94-4E62-4AE7997FE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69498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Android powers billions of devices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Heavily customized by vendors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Android powers over 3 billion devices</a:t>
            </a:r>
          </a:p>
          <a:p>
            <a:r>
              <a:rPr lang="en-GB" dirty="0"/>
              <a:t>- Vendors modify AOSP extensively</a:t>
            </a:r>
          </a:p>
          <a:p>
            <a:r>
              <a:rPr lang="en-GB" dirty="0"/>
              <a:t>- Results in diverse, inconsistent Android versions</a:t>
            </a:r>
          </a:p>
          <a:p>
            <a:r>
              <a:rPr lang="en-GB" dirty="0"/>
              <a:t>- Security and testing become harder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23740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Fragmentation studies</a:t>
            </a:r>
          </a:p>
          <a:p>
            <a:pPr marL="285750" indent="-285750"/>
            <a:r>
              <a:rPr lang="en-GB" dirty="0"/>
              <a:t>Complexity</a:t>
            </a:r>
          </a:p>
          <a:p>
            <a:pPr marL="742950" lvl="1" indent="-285750"/>
            <a:r>
              <a:rPr lang="en-GB" dirty="0"/>
              <a:t>Testing and fuzzing challenges</a:t>
            </a:r>
          </a:p>
          <a:p>
            <a:pPr marL="742950" lvl="1" indent="-285750"/>
            <a:r>
              <a:rPr lang="en-GB" dirty="0"/>
              <a:t>Insecure design changes</a:t>
            </a:r>
          </a:p>
          <a:p>
            <a:pPr marL="285750" indent="-285750"/>
            <a:r>
              <a:rPr lang="en-GB" dirty="0"/>
              <a:t>Slow patching cycles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Pre-Installed Apps</a:t>
            </a:r>
          </a:p>
          <a:p>
            <a:pPr marL="285750" indent="-285750"/>
            <a:r>
              <a:rPr lang="en-GB" dirty="0"/>
              <a:t>A recent study by </a:t>
            </a:r>
            <a:r>
              <a:rPr lang="en-GB" dirty="0" err="1"/>
              <a:t>Gamba</a:t>
            </a:r>
            <a:r>
              <a:rPr lang="en-GB" dirty="0"/>
              <a:t> et al. estimates that most pre-installed apps are non-public</a:t>
            </a:r>
          </a:p>
          <a:p>
            <a:pPr marL="285750" indent="-285750"/>
            <a:r>
              <a:rPr lang="en-GB" dirty="0"/>
              <a:t>Non-public apps don’t seem to get updates or remain unpatched for more than five years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Causes:</a:t>
            </a:r>
          </a:p>
          <a:p>
            <a:pPr lvl="1"/>
            <a:r>
              <a:rPr lang="en-GB" dirty="0"/>
              <a:t>Vendor customization</a:t>
            </a:r>
          </a:p>
          <a:p>
            <a:pPr lvl="1"/>
            <a:r>
              <a:rPr lang="en-GB" dirty="0"/>
              <a:t>Delayed updates</a:t>
            </a:r>
          </a:p>
          <a:p>
            <a:pPr lvl="1"/>
            <a:r>
              <a:rPr lang="en-GB" dirty="0"/>
              <a:t>Proprietary components</a:t>
            </a:r>
          </a:p>
          <a:p>
            <a:r>
              <a:rPr lang="en-GB" dirty="0"/>
              <a:t>Consequences:</a:t>
            </a:r>
          </a:p>
          <a:p>
            <a:pPr lvl="1"/>
            <a:r>
              <a:rPr lang="en-GB" dirty="0"/>
              <a:t>Slower security patches</a:t>
            </a:r>
          </a:p>
          <a:p>
            <a:pPr lvl="1"/>
            <a:r>
              <a:rPr lang="en-GB" dirty="0"/>
              <a:t>Compatibility issues</a:t>
            </a:r>
          </a:p>
          <a:p>
            <a:pPr lvl="1"/>
            <a:r>
              <a:rPr lang="en-GB" dirty="0"/>
              <a:t>Increased attack surface</a:t>
            </a:r>
          </a:p>
          <a:p>
            <a:endParaRPr lang="en-CH" dirty="0"/>
          </a:p>
          <a:p>
            <a:endParaRPr lang="en-CH" dirty="0"/>
          </a:p>
          <a:p>
            <a:r>
              <a:rPr lang="en-GB" dirty="0"/>
              <a:t>﻿On Privacy in the Android Supply Chain</a:t>
            </a:r>
          </a:p>
          <a:p>
            <a:r>
              <a:rPr lang="en-GB" dirty="0"/>
              <a:t>An Analysis of Pre-installed Android Software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96643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Testing on Physical Devices</a:t>
            </a:r>
          </a:p>
          <a:p>
            <a:r>
              <a:rPr lang="en-CH" dirty="0"/>
              <a:t>Rooting the Device</a:t>
            </a:r>
          </a:p>
          <a:p>
            <a:r>
              <a:rPr lang="en-CH" dirty="0"/>
              <a:t>Reversing the Target</a:t>
            </a:r>
          </a:p>
          <a:p>
            <a:r>
              <a:rPr lang="en-CH" dirty="0"/>
              <a:t>Fuzzing the Target</a:t>
            </a:r>
          </a:p>
          <a:p>
            <a:endParaRPr lang="en-CH" dirty="0"/>
          </a:p>
          <a:p>
            <a:r>
              <a:rPr lang="en-CH" dirty="0"/>
              <a:t>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16686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17087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"We introduce a systematic method to inject fuzzing instrumentation into vendor-</a:t>
            </a:r>
            <a:r>
              <a:rPr lang="en-GB" dirty="0" err="1"/>
              <a:t>flavored</a:t>
            </a:r>
            <a:r>
              <a:rPr lang="en-GB" dirty="0"/>
              <a:t> AOSP builds. This lets us test not just the stock Android system but the actual variant that runs on commercial devices.”</a:t>
            </a:r>
          </a:p>
          <a:p>
            <a:endParaRPr lang="en-GB" dirty="0"/>
          </a:p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Steps: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Build custom emulator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Match vendor files to AOSP artifacts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Inject custom hooks or instrumentation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Re-sign packages and reassemble system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37651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16F44-7EF0-30DF-1D15-8FF7A5BA5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C0AD6A-2E46-D363-4C7C-4D0B207C20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57D918-94AA-3EC4-8949-8DF28D24E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"We introduce a systematic method to inject fuzzing instrumentation into vendor-</a:t>
            </a:r>
            <a:r>
              <a:rPr lang="en-GB" dirty="0" err="1"/>
              <a:t>flavored</a:t>
            </a:r>
            <a:r>
              <a:rPr lang="en-GB" dirty="0"/>
              <a:t> AOSP builds. This lets us test not just the stock Android system but the actual variant that runs on commercial devices.”</a:t>
            </a:r>
          </a:p>
          <a:p>
            <a:endParaRPr lang="en-GB" dirty="0"/>
          </a:p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Steps: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Build custom emulator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Match vendor files to AOSP artifacts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Inject custom hooks or instrumentation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Re-sign packages and reassemble system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5DB3F-B46F-B8C2-66D0-D776C070F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0406F-EBDB-244D-91E0-1E2232754B6A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33739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F8F4-4C22-A00D-CEF5-33540C436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A9EA18-5440-6F34-BC26-05FC29358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5DC16-0198-616D-A49B-59D0F168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BFCA-4F30-FB4C-84A9-2AD405850872}" type="datetime1">
              <a:rPr lang="de-CH" smtClean="0"/>
              <a:t>13.05.25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D50E0-66C0-D93C-828D-5C45437B8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7EA18-D971-188F-598E-B6113132F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47003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7766E-FB89-9E24-DD2E-A0A8C917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C5C042-8007-648B-B772-5FEC59D22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7DE2E-A318-9710-B4CC-AFF6A9018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9852-C4D7-5E44-8345-B568599B9BE4}" type="datetime1">
              <a:rPr lang="de-CH" smtClean="0"/>
              <a:t>13.05.25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60FE0-1257-90B9-E704-DB148CCE5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B6AB3-45B6-B563-061B-F9C6EA42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3915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D31077-0FA0-C764-951A-80316EFB1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BE81AB-5E31-BB18-2988-A1AF783C3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00132-44D6-892F-2F03-66B31362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FDEA2-F7F2-914A-90F8-6C915CB2CFA6}" type="datetime1">
              <a:rPr lang="de-CH" smtClean="0"/>
              <a:t>13.05.25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199D6-2A95-F523-89C0-41075B8BF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1E743-1DD2-7C56-CBB4-65119395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549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0431-3DED-053A-85A7-6FA258F7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87F34-E808-5C54-62DC-B08A37F97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41CDF-BD69-43F7-A86E-1F26980F1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9B72-8DB5-E344-954C-F5F213E5E416}" type="datetime1">
              <a:rPr lang="de-CH" smtClean="0"/>
              <a:t>13.05.25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4B61D-67F9-209F-53C1-966C21D0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E3A1A-EEC6-6FD1-4A93-6813A09DC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88893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C5675-506E-A4F0-40EA-FC2FAEDF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1DAB2-C1B4-CB79-AA1B-38CC81671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57C4D-67AE-DD2E-1420-CF1AC4267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D014-BFAE-BF44-A4CF-AA8A2E1E35A8}" type="datetime1">
              <a:rPr lang="de-CH" smtClean="0"/>
              <a:t>13.05.25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43221-5C60-CA69-9970-22BB1E9F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F1A60-CCB5-D7DC-E614-ED87E1CD7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29790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894E-743A-236B-1F9F-E9C63AD4A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DD495-A2B6-8955-89A3-5274E70E85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48D01-DAB4-972B-0DB9-A79BFC2F9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FF9167-3652-4668-C613-3EFDE8162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839C-0472-F647-ABCE-4E566CA0715E}" type="datetime1">
              <a:rPr lang="de-CH" smtClean="0"/>
              <a:t>13.05.25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44EC7-B20F-2B0C-DE1E-D20144360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D4071-2BC3-A2D3-5A89-36DD30377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7394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63963-5932-6091-A7BA-F34123D2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8DA15-0716-EF83-41C7-26D232AB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C3902-62E5-FD28-0F51-8E77691F9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40AABA-823C-F5B6-6CD4-09DD4FADB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D46177-AD23-170E-9461-070325732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D8E1CE-D43B-2E56-3D45-0A9CB183B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A522-187D-2245-B759-97B707BED23C}" type="datetime1">
              <a:rPr lang="de-CH" smtClean="0"/>
              <a:t>13.05.25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9924A6-B91C-EC15-2D09-69F97FD2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ABF527-C510-7105-F9ED-4AAC5207D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39651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881E0-D2BA-00B0-B5E3-C6794E10D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EA683-0062-C7A1-6056-7420D1163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59EB-7086-9E41-9AEC-079D4D9633F3}" type="datetime1">
              <a:rPr lang="de-CH" smtClean="0"/>
              <a:t>13.05.25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2BB0A-E092-E691-F0A1-EB580852F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A75D8-1DB3-2C16-A698-B9BDC8EF9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5907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2646EA-8FD1-7F43-6749-EA3DCC869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B174D-3F62-0441-B8FC-D79FCA100254}" type="datetime1">
              <a:rPr lang="de-CH" smtClean="0"/>
              <a:t>13.05.25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3FFBAD-0402-F05E-0744-392077D4A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27684-13CB-C09F-FA0D-01105C15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2661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79F13-BF66-1D83-A6AD-F518A8E2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024CA-284E-B06E-8FF4-04A7BBA5F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0951A-18AC-2C7A-1B7B-0DB4A230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E9369-3044-A8F7-83B5-4FEC313FD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95091-B70D-434F-81A1-EEF7A58221A2}" type="datetime1">
              <a:rPr lang="de-CH" smtClean="0"/>
              <a:t>13.05.25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61747-1D01-1205-E9D6-0A79E58E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9CA09-280D-19C1-67E9-6433484E8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37180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C559-E914-2E82-F05D-D7461400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648960-6090-959E-41A5-4A88A98D7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6689D-5C92-C2B6-C3E5-55EA3EB1B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A0F4B-7ACA-35BA-3A81-2F688EB6B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D60D-3C72-E444-98C5-F1BB87C7D27C}" type="datetime1">
              <a:rPr lang="de-CH" smtClean="0"/>
              <a:t>13.05.25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3D1A2-30D2-4DF5-0E3A-E23F5D92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962E5-1194-0829-E497-EFEEB4834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1046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850474-F3BE-7960-9B15-EAC61DCB2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321F3-597B-3898-EAB0-6513A183D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8698F-8675-C62F-2373-9A6A0B7998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C5DD0-ACB4-7F49-85C3-3EA00D6E41A8}" type="datetime1">
              <a:rPr lang="de-CH" smtClean="0"/>
              <a:t>13.05.25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01964-D63D-6EC8-6B0C-59834EA950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F2A98-4FAD-4F67-B313-94890F395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53A73-D40E-F54E-BEA0-AE093FD1505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2809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5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7homasSutter/public-slides" TargetMode="External"/><Relationship Id="rId4" Type="http://schemas.openxmlformats.org/officeDocument/2006/relationships/hyperlink" Target="mailto:thomas.sutter@unibe.c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jpe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59D4C-3DCE-9F12-292A-EE7BC5F1D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23663"/>
            <a:ext cx="12192000" cy="1694048"/>
          </a:xfrm>
        </p:spPr>
        <p:txBody>
          <a:bodyPr>
            <a:normAutofit/>
          </a:bodyPr>
          <a:lstStyle/>
          <a:p>
            <a:r>
              <a:rPr lang="en-GB" sz="4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Runtime Vulnerability Detection in Android </a:t>
            </a:r>
            <a:br>
              <a:rPr lang="en-GB" sz="4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en-GB" sz="4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pre-installed Apps</a:t>
            </a:r>
            <a:endParaRPr lang="en-GB" sz="4000" b="1" dirty="0"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E0CB4E-915E-0A21-A8D1-C38545A82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96435"/>
            <a:ext cx="9144000" cy="997277"/>
          </a:xfrm>
        </p:spPr>
        <p:txBody>
          <a:bodyPr>
            <a:noAutofit/>
          </a:bodyPr>
          <a:lstStyle/>
          <a:p>
            <a:r>
              <a:rPr lang="en-GB" dirty="0"/>
              <a:t>Thomas Sutter </a:t>
            </a:r>
          </a:p>
          <a:p>
            <a:r>
              <a:rPr lang="en-GB" sz="1800" dirty="0"/>
              <a:t>June 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7E48BC-E76A-FC0F-D869-6D2ACE4DC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4" t="25344" r="15760" b="27856"/>
          <a:stretch/>
        </p:blipFill>
        <p:spPr bwMode="auto">
          <a:xfrm>
            <a:off x="3927921" y="361565"/>
            <a:ext cx="1697016" cy="116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ies in Switzerland - Glion Overseas Education Consultants in ...">
            <a:extLst>
              <a:ext uri="{FF2B5EF4-FFF2-40B4-BE49-F238E27FC236}">
                <a16:creationId xmlns:a16="http://schemas.microsoft.com/office/drawing/2014/main" id="{C87CDBC7-115D-4E1B-240E-C5A5A9B85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157" y="432680"/>
            <a:ext cx="3369687" cy="111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Kunden - fux &amp; sarbach ENGINEERING AG - Bern, Brig, Interlaken &amp; Zermatt">
            <a:extLst>
              <a:ext uri="{FF2B5EF4-FFF2-40B4-BE49-F238E27FC236}">
                <a16:creationId xmlns:a16="http://schemas.microsoft.com/office/drawing/2014/main" id="{92031F3E-E0CB-DDFA-9373-8F66D761B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9" t="27060" r="10158" b="23703"/>
          <a:stretch/>
        </p:blipFill>
        <p:spPr bwMode="auto">
          <a:xfrm>
            <a:off x="979304" y="414589"/>
            <a:ext cx="2386396" cy="111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lue letters on a white background&#10;&#10;AI-generated content may be incorrect.">
            <a:extLst>
              <a:ext uri="{FF2B5EF4-FFF2-40B4-BE49-F238E27FC236}">
                <a16:creationId xmlns:a16="http://schemas.microsoft.com/office/drawing/2014/main" id="{62D4F31D-6410-2A07-7BA6-EEBCDAF22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1017" y="297718"/>
            <a:ext cx="1171679" cy="12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00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AA3DCC-35DC-892A-3E67-84726ABBF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175B3-7B34-6117-EC97-E9F475DB8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endParaRPr lang="en-CH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FD49D-293C-586D-4DFA-2B6E756FE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911" y="1583267"/>
            <a:ext cx="8233073" cy="467077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→ Developing a method to target real-world vendor-modified pre-installed apps without using physical devices. </a:t>
            </a:r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Purpose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→ Finding runtime vulnerabilities</a:t>
            </a:r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Question → How to overcome current testing limitations?</a:t>
            </a:r>
          </a:p>
          <a:p>
            <a:pPr marL="0" indent="0">
              <a:buNone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Idea: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Re-Host the pre-installed applications </a:t>
            </a:r>
          </a:p>
          <a:p>
            <a:pPr marL="0" indent="0">
              <a:buNone/>
            </a:pPr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Problem → 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No real hypervisor support for most Android firmware</a:t>
            </a:r>
          </a:p>
          <a:p>
            <a:pPr lvl="1">
              <a:lnSpc>
                <a:spcPct val="120000"/>
              </a:lnSpc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Type 1 Hypervisors →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Some commercial products for a small set of specific Android firmware samples exist</a:t>
            </a:r>
          </a:p>
          <a:p>
            <a:pPr lvl="1">
              <a:lnSpc>
                <a:spcPct val="120000"/>
              </a:lnSpc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Type 2 Hypervisors →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None working ones for custom Android available?</a:t>
            </a: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388" lvl="1" indent="0">
              <a:lnSpc>
                <a:spcPct val="120000"/>
              </a:lnSpc>
              <a:buNone/>
            </a:pPr>
            <a:r>
              <a:rPr lang="en-GB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Emulators</a:t>
            </a:r>
            <a:r>
              <a:rPr lang="en-GB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GB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No support for most boards, peripherals, or kernels out-of-the-box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07688-7271-9EBE-F66E-6F92CEE7E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en-CH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Graphic 10" descr="Aspiration with solid fill">
            <a:extLst>
              <a:ext uri="{FF2B5EF4-FFF2-40B4-BE49-F238E27FC236}">
                <a16:creationId xmlns:a16="http://schemas.microsoft.com/office/drawing/2014/main" id="{A2CC01AD-B444-E464-B35D-522B5C36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432" y="3815352"/>
            <a:ext cx="2438692" cy="2438692"/>
          </a:xfrm>
          <a:prstGeom prst="rect">
            <a:avLst/>
          </a:prstGeom>
        </p:spPr>
      </p:pic>
      <p:pic>
        <p:nvPicPr>
          <p:cNvPr id="13" name="Graphic 12" descr="No Phones outline">
            <a:extLst>
              <a:ext uri="{FF2B5EF4-FFF2-40B4-BE49-F238E27FC236}">
                <a16:creationId xmlns:a16="http://schemas.microsoft.com/office/drawing/2014/main" id="{FB8643F5-9CCD-F9A4-DF73-704245EB7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1567" y="1583267"/>
            <a:ext cx="1845733" cy="184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38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82581-9C3A-7913-09BF-B1462D513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EF9D0-EDB6-4271-1E1E-B7B2B895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Re-Hosting Idea</a:t>
            </a:r>
            <a:endParaRPr lang="en-CH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9E167-84B2-5460-C398-47EBE2C81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en-CH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8677566-F22A-A5C4-6E37-AE7FD171F6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699163"/>
              </p:ext>
            </p:extLst>
          </p:nvPr>
        </p:nvGraphicFramePr>
        <p:xfrm>
          <a:off x="838200" y="1487898"/>
          <a:ext cx="10344279" cy="1629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2EC400A-A435-1577-3DFF-DF90C30400C8}"/>
              </a:ext>
            </a:extLst>
          </p:cNvPr>
          <p:cNvSpPr/>
          <p:nvPr/>
        </p:nvSpPr>
        <p:spPr>
          <a:xfrm>
            <a:off x="831260" y="4500278"/>
            <a:ext cx="10344279" cy="1242375"/>
          </a:xfrm>
          <a:prstGeom prst="roundRect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CH" sz="2800" b="1" dirty="0"/>
              <a:t>Which software components </a:t>
            </a:r>
            <a:r>
              <a:rPr lang="de-CH" sz="2800" b="1" dirty="0"/>
              <a:t>do </a:t>
            </a:r>
            <a:r>
              <a:rPr lang="de-CH" sz="2800" b="1" dirty="0" err="1"/>
              <a:t>we</a:t>
            </a:r>
            <a:r>
              <a:rPr lang="de-CH" sz="2800" b="1" dirty="0"/>
              <a:t> </a:t>
            </a:r>
            <a:r>
              <a:rPr lang="de-CH" sz="2800" b="1" dirty="0" err="1"/>
              <a:t>need</a:t>
            </a:r>
            <a:r>
              <a:rPr lang="de-CH" sz="2800" b="1" dirty="0"/>
              <a:t> </a:t>
            </a:r>
            <a:r>
              <a:rPr lang="de-CH" sz="2800" b="1" dirty="0" err="1"/>
              <a:t>to</a:t>
            </a:r>
            <a:r>
              <a:rPr lang="de-CH" sz="2800" b="1" dirty="0"/>
              <a:t> </a:t>
            </a:r>
            <a:r>
              <a:rPr lang="de-CH" sz="2800" b="1" dirty="0" err="1"/>
              <a:t>re</a:t>
            </a:r>
            <a:r>
              <a:rPr lang="de-CH" sz="2800" b="1" dirty="0"/>
              <a:t>-host </a:t>
            </a:r>
            <a:r>
              <a:rPr lang="de-CH" sz="2800" b="1" dirty="0" err="1"/>
              <a:t>to</a:t>
            </a:r>
            <a:r>
              <a:rPr lang="de-CH" sz="2800" b="1" dirty="0"/>
              <a:t> </a:t>
            </a:r>
            <a:r>
              <a:rPr lang="de-CH" sz="2800" b="1" dirty="0" err="1"/>
              <a:t>correctly</a:t>
            </a:r>
            <a:r>
              <a:rPr lang="de-CH" sz="2800" b="1" dirty="0"/>
              <a:t> </a:t>
            </a:r>
            <a:r>
              <a:rPr lang="de-CH" sz="2800" b="1" dirty="0" err="1"/>
              <a:t>execute</a:t>
            </a:r>
            <a:r>
              <a:rPr lang="de-CH" sz="2800" b="1" dirty="0"/>
              <a:t> </a:t>
            </a:r>
            <a:r>
              <a:rPr lang="de-CH" sz="2800" b="1" dirty="0" err="1"/>
              <a:t>the</a:t>
            </a:r>
            <a:r>
              <a:rPr lang="de-CH" sz="2800" b="1" dirty="0"/>
              <a:t> </a:t>
            </a:r>
            <a:r>
              <a:rPr lang="de-CH" sz="2800" b="1" dirty="0" err="1"/>
              <a:t>pre-installed</a:t>
            </a:r>
            <a:r>
              <a:rPr lang="de-CH" sz="2800" b="1" dirty="0"/>
              <a:t> </a:t>
            </a:r>
            <a:r>
              <a:rPr lang="de-CH" sz="2800" b="1" dirty="0" err="1"/>
              <a:t>apps</a:t>
            </a:r>
            <a:r>
              <a:rPr lang="de-CH" sz="2800" b="1" dirty="0"/>
              <a:t>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306D64-F066-84EE-C257-52EAF7654735}"/>
              </a:ext>
            </a:extLst>
          </p:cNvPr>
          <p:cNvSpPr/>
          <p:nvPr/>
        </p:nvSpPr>
        <p:spPr>
          <a:xfrm>
            <a:off x="831260" y="3193631"/>
            <a:ext cx="10344279" cy="1046079"/>
          </a:xfrm>
          <a:prstGeom prst="roundRect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CH" sz="2800" b="1" dirty="0"/>
              <a:t>Are </a:t>
            </a:r>
            <a:r>
              <a:rPr lang="de-CH" sz="2800" b="1" dirty="0" err="1"/>
              <a:t>current</a:t>
            </a:r>
            <a:r>
              <a:rPr lang="de-CH" sz="2800" b="1" dirty="0"/>
              <a:t> </a:t>
            </a:r>
            <a:r>
              <a:rPr lang="de-CH" sz="2800" b="1" dirty="0" err="1"/>
              <a:t>emulators</a:t>
            </a:r>
            <a:r>
              <a:rPr lang="de-CH" sz="2800" b="1" dirty="0"/>
              <a:t> </a:t>
            </a:r>
            <a:r>
              <a:rPr lang="de-CH" sz="2800" b="1" dirty="0" err="1"/>
              <a:t>capable</a:t>
            </a:r>
            <a:r>
              <a:rPr lang="de-CH" sz="2800" b="1" dirty="0"/>
              <a:t> </a:t>
            </a:r>
            <a:r>
              <a:rPr lang="de-CH" sz="2800" b="1" dirty="0" err="1"/>
              <a:t>of</a:t>
            </a:r>
            <a:r>
              <a:rPr lang="de-CH" sz="2800" b="1" dirty="0"/>
              <a:t> </a:t>
            </a:r>
            <a:r>
              <a:rPr lang="de-CH" sz="2800" b="1" dirty="0" err="1"/>
              <a:t>executing</a:t>
            </a:r>
            <a:r>
              <a:rPr lang="de-CH" sz="2800" b="1" dirty="0"/>
              <a:t> ARM code?</a:t>
            </a:r>
          </a:p>
        </p:txBody>
      </p:sp>
    </p:spTree>
    <p:extLst>
      <p:ext uri="{BB962C8B-B14F-4D97-AF65-F5344CB8AC3E}">
        <p14:creationId xmlns:p14="http://schemas.microsoft.com/office/powerpoint/2010/main" val="2243984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10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A320B-9CF8-5155-4729-DAE245EE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Re-Hosting 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CD204-17AC-E988-D719-019190997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71628"/>
            <a:ext cx="10515600" cy="3121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H" b="1" dirty="0"/>
              <a:t>Experiment 1</a:t>
            </a:r>
            <a:r>
              <a:rPr lang="en-CH" dirty="0"/>
              <a:t>: Only re-host pre-instal</a:t>
            </a:r>
            <a:r>
              <a:rPr lang="en-GB" dirty="0"/>
              <a:t>le</a:t>
            </a:r>
            <a:r>
              <a:rPr lang="en-CH" dirty="0"/>
              <a:t>d apps to the Emulator</a:t>
            </a:r>
          </a:p>
          <a:p>
            <a:pPr lvl="1"/>
            <a:r>
              <a:rPr lang="en-CH" b="1" dirty="0"/>
              <a:t>Results</a:t>
            </a:r>
            <a:r>
              <a:rPr lang="en-CH" dirty="0"/>
              <a:t>:</a:t>
            </a:r>
          </a:p>
          <a:p>
            <a:pPr lvl="2"/>
            <a:r>
              <a:rPr lang="en-CH" dirty="0"/>
              <a:t>Works for Third-Party-, Vendor-, and some Manufactorer Apps</a:t>
            </a:r>
          </a:p>
          <a:p>
            <a:pPr lvl="2"/>
            <a:r>
              <a:rPr lang="en-CH" dirty="0"/>
              <a:t>Overall, does not work for Framework Core Apps</a:t>
            </a:r>
          </a:p>
          <a:p>
            <a:pPr marL="0" indent="0">
              <a:buNone/>
            </a:pPr>
            <a:endParaRPr lang="en-CH" b="1" dirty="0"/>
          </a:p>
          <a:p>
            <a:pPr marL="0" indent="0">
              <a:buNone/>
            </a:pPr>
            <a:r>
              <a:rPr lang="en-CH" b="1" dirty="0"/>
              <a:t>Experiment 2</a:t>
            </a:r>
            <a:r>
              <a:rPr lang="en-CH" dirty="0"/>
              <a:t>: Re-Host the Application Layer</a:t>
            </a:r>
          </a:p>
          <a:p>
            <a:pPr lvl="1"/>
            <a:r>
              <a:rPr lang="en-CH" dirty="0"/>
              <a:t>Problem: Which software components really belong to the </a:t>
            </a:r>
            <a:r>
              <a:rPr lang="de-CH" dirty="0" err="1"/>
              <a:t>framework</a:t>
            </a:r>
            <a:r>
              <a:rPr lang="en-CH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3DD97-B2DF-2BA5-C631-2FF4E2BE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13</a:t>
            </a:fld>
            <a:endParaRPr lang="en-CH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8E73C73-3C62-CEE9-CEA6-0F5B833AE7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8643993"/>
              </p:ext>
            </p:extLst>
          </p:nvPr>
        </p:nvGraphicFramePr>
        <p:xfrm>
          <a:off x="838199" y="1272339"/>
          <a:ext cx="10515599" cy="2156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92809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9E84696-FE55-61C3-1999-D6DB9BF8A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BD0D2-6A1E-0183-404D-BD3F8B6D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Re-Hosting 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7A4CD-02AF-BCEC-9C5A-D5D659555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71628"/>
            <a:ext cx="10515600" cy="3121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H" b="1" dirty="0"/>
              <a:t>Experiment 1</a:t>
            </a:r>
            <a:r>
              <a:rPr lang="en-CH" dirty="0"/>
              <a:t>: Only re-host pre-instal</a:t>
            </a:r>
            <a:r>
              <a:rPr lang="en-GB" dirty="0"/>
              <a:t>le</a:t>
            </a:r>
            <a:r>
              <a:rPr lang="en-CH" dirty="0"/>
              <a:t>d apps to the Emulator</a:t>
            </a:r>
          </a:p>
          <a:p>
            <a:pPr lvl="1"/>
            <a:r>
              <a:rPr lang="en-CH" b="1" dirty="0"/>
              <a:t>Results</a:t>
            </a:r>
            <a:r>
              <a:rPr lang="en-CH" dirty="0"/>
              <a:t>:</a:t>
            </a:r>
          </a:p>
          <a:p>
            <a:pPr lvl="2"/>
            <a:r>
              <a:rPr lang="en-CH" dirty="0"/>
              <a:t>Works for Third-Party-, Vendor-, and some Manufactorer Apps</a:t>
            </a:r>
          </a:p>
          <a:p>
            <a:pPr lvl="2"/>
            <a:r>
              <a:rPr lang="en-CH" dirty="0"/>
              <a:t>Overall, does not work for Framework Core Apps</a:t>
            </a:r>
          </a:p>
          <a:p>
            <a:pPr marL="0" indent="0">
              <a:buNone/>
            </a:pPr>
            <a:endParaRPr lang="en-CH" b="1" dirty="0"/>
          </a:p>
          <a:p>
            <a:pPr marL="0" indent="0">
              <a:buNone/>
            </a:pPr>
            <a:r>
              <a:rPr lang="en-CH" b="1" dirty="0"/>
              <a:t>Experiment 2</a:t>
            </a:r>
            <a:r>
              <a:rPr lang="en-CH" dirty="0"/>
              <a:t>: Re-Host the Application Layer</a:t>
            </a:r>
          </a:p>
          <a:p>
            <a:pPr lvl="1"/>
            <a:r>
              <a:rPr lang="en-CH" dirty="0"/>
              <a:t>Problem: Which software components really belong to the </a:t>
            </a:r>
            <a:r>
              <a:rPr lang="de-CH" dirty="0" err="1"/>
              <a:t>framework</a:t>
            </a:r>
            <a:r>
              <a:rPr lang="en-CH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A2289-FCEB-6F7A-15C2-D270DFC5E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14</a:t>
            </a:fld>
            <a:endParaRPr lang="en-CH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E7F24EB-3C27-31C2-C348-85F9B63A3B32}"/>
              </a:ext>
            </a:extLst>
          </p:cNvPr>
          <p:cNvGraphicFramePr/>
          <p:nvPr/>
        </p:nvGraphicFramePr>
        <p:xfrm>
          <a:off x="838199" y="1272339"/>
          <a:ext cx="10515599" cy="2156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7863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17BA45-F649-56D1-87D3-2277E6377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D9AC2-B418-D169-0D01-095115026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en-CH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5015D-0450-66F8-06D4-D48481F37C5F}"/>
              </a:ext>
            </a:extLst>
          </p:cNvPr>
          <p:cNvSpPr txBox="1"/>
          <p:nvPr/>
        </p:nvSpPr>
        <p:spPr>
          <a:xfrm>
            <a:off x="267462" y="207187"/>
            <a:ext cx="930630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Layer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BA7AD5-259C-D31E-F375-C5D110D2B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06" y="916190"/>
            <a:ext cx="9057461" cy="58052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4271FB5-6DDB-839F-0956-D73DE77FB1D2}"/>
              </a:ext>
            </a:extLst>
          </p:cNvPr>
          <p:cNvSpPr/>
          <p:nvPr/>
        </p:nvSpPr>
        <p:spPr>
          <a:xfrm>
            <a:off x="9005102" y="916190"/>
            <a:ext cx="3094300" cy="25128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b="1" dirty="0">
                <a:latin typeface="Arial" panose="020B0604020202020204" pitchFamily="34" charset="0"/>
                <a:cs typeface="Arial" panose="020B0604020202020204" pitchFamily="34" charset="0"/>
              </a:rPr>
              <a:t>Hypothesis: </a:t>
            </a:r>
          </a:p>
          <a:p>
            <a:r>
              <a:rPr lang="en-GB" dirty="0"/>
              <a:t>The Application Layer should not have breaking dependencies on the underlying hardware or kernel, since there exists a Hardware Abstraction Layer (HAL).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1661545-3A81-7D16-B0FB-2D52DE940827}"/>
              </a:ext>
            </a:extLst>
          </p:cNvPr>
          <p:cNvCxnSpPr>
            <a:cxnSpLocks/>
          </p:cNvCxnSpPr>
          <p:nvPr/>
        </p:nvCxnSpPr>
        <p:spPr>
          <a:xfrm>
            <a:off x="7280472" y="815301"/>
            <a:ext cx="0" cy="324741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F935B0-94A6-19EB-CA33-B4E591D2BF65}"/>
              </a:ext>
            </a:extLst>
          </p:cNvPr>
          <p:cNvSpPr txBox="1"/>
          <p:nvPr/>
        </p:nvSpPr>
        <p:spPr>
          <a:xfrm>
            <a:off x="7000587" y="488983"/>
            <a:ext cx="56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rgbClr val="FF0000"/>
                </a:solidFill>
              </a:rPr>
              <a:t>HAL</a:t>
            </a:r>
          </a:p>
        </p:txBody>
      </p:sp>
    </p:spTree>
    <p:extLst>
      <p:ext uri="{BB962C8B-B14F-4D97-AF65-F5344CB8AC3E}">
        <p14:creationId xmlns:p14="http://schemas.microsoft.com/office/powerpoint/2010/main" val="238175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4C8AD-60AA-3F92-9381-687FB4DBE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EE22E-2184-55D7-101C-EE49CF57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en-CH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1DCEB-566E-1A74-276A-17354F0800AF}"/>
              </a:ext>
            </a:extLst>
          </p:cNvPr>
          <p:cNvSpPr txBox="1"/>
          <p:nvPr/>
        </p:nvSpPr>
        <p:spPr>
          <a:xfrm>
            <a:off x="267462" y="207187"/>
            <a:ext cx="930630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Layer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F6DE3E-FF49-3616-834D-F40AF0B1E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06" y="916190"/>
            <a:ext cx="9057461" cy="580528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20C2A1-785E-F22C-8CC6-4CE1BC11A79C}"/>
              </a:ext>
            </a:extLst>
          </p:cNvPr>
          <p:cNvCxnSpPr>
            <a:cxnSpLocks/>
          </p:cNvCxnSpPr>
          <p:nvPr/>
        </p:nvCxnSpPr>
        <p:spPr>
          <a:xfrm flipH="1">
            <a:off x="9573767" y="3237777"/>
            <a:ext cx="830997" cy="1978289"/>
          </a:xfrm>
          <a:prstGeom prst="straightConnector1">
            <a:avLst/>
          </a:prstGeom>
          <a:ln w="1238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401B5B1-BFC3-609E-AA1C-6EFCCB1425C0}"/>
              </a:ext>
            </a:extLst>
          </p:cNvPr>
          <p:cNvSpPr txBox="1"/>
          <p:nvPr/>
        </p:nvSpPr>
        <p:spPr>
          <a:xfrm>
            <a:off x="9076913" y="1685631"/>
            <a:ext cx="30445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noProof="0" dirty="0"/>
              <a:t>In Theory, but practice shows</a:t>
            </a:r>
          </a:p>
          <a:p>
            <a:r>
              <a:rPr lang="en-GB" b="1" noProof="0" dirty="0"/>
              <a:t>that due to fragmentation the</a:t>
            </a:r>
          </a:p>
          <a:p>
            <a:r>
              <a:rPr lang="en-GB" b="1" dirty="0"/>
              <a:t>layer is not that clearly </a:t>
            </a:r>
          </a:p>
          <a:p>
            <a:r>
              <a:rPr lang="en-GB" b="1" dirty="0"/>
              <a:t>separated from the </a:t>
            </a:r>
          </a:p>
          <a:p>
            <a:r>
              <a:rPr lang="en-GB" b="1" dirty="0"/>
              <a:t>native </a:t>
            </a:r>
            <a:r>
              <a:rPr lang="en-GB" b="1" dirty="0" err="1"/>
              <a:t>deamons</a:t>
            </a:r>
            <a:r>
              <a:rPr lang="en-GB" b="1" dirty="0"/>
              <a:t> or kernel</a:t>
            </a:r>
            <a:endParaRPr lang="en-GB" b="1" noProof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8057F9-5ECD-9EED-D8E5-87C9396DDB6F}"/>
              </a:ext>
            </a:extLst>
          </p:cNvPr>
          <p:cNvCxnSpPr>
            <a:cxnSpLocks/>
          </p:cNvCxnSpPr>
          <p:nvPr/>
        </p:nvCxnSpPr>
        <p:spPr>
          <a:xfrm>
            <a:off x="8943019" y="841372"/>
            <a:ext cx="0" cy="319030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5C24DE-264D-B433-FA4B-0E32F099EE5D}"/>
              </a:ext>
            </a:extLst>
          </p:cNvPr>
          <p:cNvCxnSpPr>
            <a:cxnSpLocks/>
          </p:cNvCxnSpPr>
          <p:nvPr/>
        </p:nvCxnSpPr>
        <p:spPr>
          <a:xfrm>
            <a:off x="5037740" y="956832"/>
            <a:ext cx="0" cy="110749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EEFDD6C-DEF9-F811-D13E-855F8ABEA406}"/>
              </a:ext>
            </a:extLst>
          </p:cNvPr>
          <p:cNvSpPr txBox="1"/>
          <p:nvPr/>
        </p:nvSpPr>
        <p:spPr>
          <a:xfrm>
            <a:off x="4776702" y="621560"/>
            <a:ext cx="56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rgbClr val="FF0000"/>
                </a:solidFill>
              </a:rPr>
              <a:t>HAL</a:t>
            </a:r>
          </a:p>
        </p:txBody>
      </p:sp>
    </p:spTree>
    <p:extLst>
      <p:ext uri="{BB962C8B-B14F-4D97-AF65-F5344CB8AC3E}">
        <p14:creationId xmlns:p14="http://schemas.microsoft.com/office/powerpoint/2010/main" val="2935978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D5C90-FC09-6DB1-3C52-02C66C794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5970B-8C27-88B8-7405-8F9ED3289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CH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CH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Re-Host </a:t>
            </a:r>
            <a:r>
              <a:rPr lang="de-CH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CH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de-CH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Layer?</a:t>
            </a:r>
            <a:endParaRPr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568C2BF-3920-5BA4-5AC7-10EF3909F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76" y="2812473"/>
            <a:ext cx="9958535" cy="1897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202494-4814-2F88-52E0-54E8D32A2DAB}"/>
              </a:ext>
            </a:extLst>
          </p:cNvPr>
          <p:cNvSpPr txBox="1"/>
          <p:nvPr/>
        </p:nvSpPr>
        <p:spPr>
          <a:xfrm>
            <a:off x="675827" y="5370228"/>
            <a:ext cx="1119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Our approach is based on the default build process of the Android Open Source Project</a:t>
            </a:r>
          </a:p>
        </p:txBody>
      </p:sp>
    </p:spTree>
    <p:extLst>
      <p:ext uri="{BB962C8B-B14F-4D97-AF65-F5344CB8AC3E}">
        <p14:creationId xmlns:p14="http://schemas.microsoft.com/office/powerpoint/2010/main" val="1021871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Re-Hosting Prototype</a:t>
            </a:r>
            <a:endParaRPr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BD7342E-02F9-7C62-5BCA-87B297EE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745538" cy="166649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30A6EEC-2163-7A9A-5DF1-05D1DF482DCD}"/>
              </a:ext>
            </a:extLst>
          </p:cNvPr>
          <p:cNvCxnSpPr>
            <a:cxnSpLocks/>
          </p:cNvCxnSpPr>
          <p:nvPr/>
        </p:nvCxnSpPr>
        <p:spPr>
          <a:xfrm>
            <a:off x="1417320" y="3218688"/>
            <a:ext cx="0" cy="90544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C891D55-6D5A-043A-168F-8A1835D631A3}"/>
              </a:ext>
            </a:extLst>
          </p:cNvPr>
          <p:cNvSpPr txBox="1"/>
          <p:nvPr/>
        </p:nvSpPr>
        <p:spPr>
          <a:xfrm>
            <a:off x="1007706" y="4254759"/>
            <a:ext cx="882151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CH" dirty="0"/>
              <a:t>Extended FirmwareDroid to be able to extract firmware from major manufactures</a:t>
            </a:r>
          </a:p>
          <a:p>
            <a:r>
              <a:rPr lang="en-CH" dirty="0"/>
              <a:t>(Google, Samsung, Xiaomi, Vivo, Huawei,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Samsung and Huawei firmware are still often troublesome due to custom image formats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FDA4D-8D5A-8345-16F8-1331BA83B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3C18-4474-99DA-BA64-61F55AD6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Re-Hosting Prototype</a:t>
            </a:r>
            <a:endParaRPr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50AA91-AD02-BC11-81AD-73C3C846B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745538" cy="166649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E88F2E-90AB-F267-CD6F-C2941255F97B}"/>
              </a:ext>
            </a:extLst>
          </p:cNvPr>
          <p:cNvCxnSpPr>
            <a:cxnSpLocks/>
          </p:cNvCxnSpPr>
          <p:nvPr/>
        </p:nvCxnSpPr>
        <p:spPr>
          <a:xfrm>
            <a:off x="2639630" y="3209357"/>
            <a:ext cx="0" cy="90544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DFF2355-0FAF-48AF-4E4C-3D933005C3C6}"/>
              </a:ext>
            </a:extLst>
          </p:cNvPr>
          <p:cNvSpPr txBox="1"/>
          <p:nvPr/>
        </p:nvSpPr>
        <p:spPr>
          <a:xfrm>
            <a:off x="234106" y="4303401"/>
            <a:ext cx="10998332" cy="20621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CH" dirty="0"/>
              <a:t>Develop a module builder that packs pre-installed apps (.apk) and native libraries (.so) into build modules (.mk, .bp)</a:t>
            </a:r>
          </a:p>
          <a:p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b="1" dirty="0">
                <a:solidFill>
                  <a:srgbClr val="00B050"/>
                </a:solidFill>
              </a:rPr>
              <a:t>Allows us to inject pre-built files into the normal build process of AOSP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dirty="0"/>
              <a:t>Automates the signing process for apps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H" dirty="0"/>
              <a:t>Correct certificate selection (platform, media, networkstack, …) is done as well by FMD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 b="1" dirty="0">
                <a:solidFill>
                  <a:srgbClr val="0070C0"/>
                </a:solidFill>
              </a:rPr>
              <a:t>AOSP does not allow us to overwrite the AOSP framework with our pre-built files (e.g., .jar, elf, …)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4A6B195-90C0-CFEB-FCD3-62A337F8D27F}"/>
              </a:ext>
            </a:extLst>
          </p:cNvPr>
          <p:cNvCxnSpPr>
            <a:cxnSpLocks/>
          </p:cNvCxnSpPr>
          <p:nvPr/>
        </p:nvCxnSpPr>
        <p:spPr>
          <a:xfrm>
            <a:off x="3893042" y="3209357"/>
            <a:ext cx="0" cy="90544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309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976F299-B8EA-E12F-DA7D-E61C745DD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21E88-7C65-A5D2-5CCD-6A976BC4F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Re-Hosting Prototype</a:t>
            </a:r>
            <a:endParaRPr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E48DA16-FE9A-4644-66E2-91424D30E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745538" cy="166649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B9DC33-98FF-86B5-6A50-1052B5265E07}"/>
              </a:ext>
            </a:extLst>
          </p:cNvPr>
          <p:cNvCxnSpPr>
            <a:cxnSpLocks/>
          </p:cNvCxnSpPr>
          <p:nvPr/>
        </p:nvCxnSpPr>
        <p:spPr>
          <a:xfrm>
            <a:off x="5112243" y="3237349"/>
            <a:ext cx="0" cy="90544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6591614-93FC-E0A9-2F23-EB54225BCAE3}"/>
              </a:ext>
            </a:extLst>
          </p:cNvPr>
          <p:cNvSpPr txBox="1"/>
          <p:nvPr/>
        </p:nvSpPr>
        <p:spPr>
          <a:xfrm>
            <a:off x="1874927" y="4212125"/>
            <a:ext cx="7332585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CH" dirty="0"/>
              <a:t>Using the default build for ARMv8a on Android 12 for smartphones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b="1" dirty="0">
                <a:solidFill>
                  <a:srgbClr val="0070C0"/>
                </a:solidFill>
              </a:rPr>
              <a:t>Why using ARM?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dirty="0"/>
              <a:t>Nearly all smartphones are anyways ARM-based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dirty="0"/>
              <a:t>Tests showed that </a:t>
            </a:r>
            <a:r>
              <a:rPr lang="en-CH" dirty="0">
                <a:highlight>
                  <a:srgbClr val="FFFF00"/>
                </a:highlight>
              </a:rPr>
              <a:t>x86_64 builds doesn’t work at all </a:t>
            </a:r>
            <a:r>
              <a:rPr lang="en-CH" dirty="0"/>
              <a:t>on the emulator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AOSP Default Configuration (SEPolicies, Permissions, Assets,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dirty="0"/>
              <a:t>A couple of default pre-installed apps and services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H" dirty="0"/>
              <a:t>Mostly we replaced or exclude them from AOSP</a:t>
            </a:r>
          </a:p>
        </p:txBody>
      </p:sp>
    </p:spTree>
    <p:extLst>
      <p:ext uri="{BB962C8B-B14F-4D97-AF65-F5344CB8AC3E}">
        <p14:creationId xmlns:p14="http://schemas.microsoft.com/office/powerpoint/2010/main" val="2643518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1BECB-EAF0-6619-884B-DEF08089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7" y="-72710"/>
            <a:ext cx="10515600" cy="1325563"/>
          </a:xfrm>
        </p:spPr>
        <p:txBody>
          <a:bodyPr/>
          <a:lstStyle/>
          <a:p>
            <a:r>
              <a:rPr lang="en-CH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Fragementation</a:t>
            </a:r>
            <a:endParaRPr lang="en-CH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839E1-F1DE-8CAB-3390-9981BA4B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128" y="6310312"/>
            <a:ext cx="2743200" cy="365125"/>
          </a:xfrm>
        </p:spPr>
        <p:txBody>
          <a:bodyPr/>
          <a:lstStyle/>
          <a:p>
            <a:fld id="{AE653A73-D40E-F54E-BEA0-AE093FD15055}" type="slidenum">
              <a:rPr lang="en-CH" smtClean="0"/>
              <a:t>3</a:t>
            </a:fld>
            <a:endParaRPr lang="en-C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031E6E-FFC1-345E-1475-2B3C729CE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60" y="1039963"/>
            <a:ext cx="7904103" cy="47300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4C3C3C-83A1-6A24-E376-BA3574FC6431}"/>
              </a:ext>
            </a:extLst>
          </p:cNvPr>
          <p:cNvSpPr txBox="1"/>
          <p:nvPr/>
        </p:nvSpPr>
        <p:spPr>
          <a:xfrm>
            <a:off x="450960" y="5712111"/>
            <a:ext cx="10066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Vendors customize Android extensively. </a:t>
            </a:r>
          </a:p>
          <a:p>
            <a:r>
              <a:rPr lang="en-GB" sz="2400" dirty="0"/>
              <a:t>While this enables product differentiation, it results in fragmentation of the OS. </a:t>
            </a:r>
            <a:endParaRPr lang="en-CH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8256F8-8E2D-2696-C027-803DA6C28E9E}"/>
              </a:ext>
            </a:extLst>
          </p:cNvPr>
          <p:cNvSpPr/>
          <p:nvPr/>
        </p:nvSpPr>
        <p:spPr>
          <a:xfrm>
            <a:off x="450960" y="3431977"/>
            <a:ext cx="6991919" cy="233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B26887-2ECD-7B41-5AB9-5A16E8AC436C}"/>
              </a:ext>
            </a:extLst>
          </p:cNvPr>
          <p:cNvSpPr/>
          <p:nvPr/>
        </p:nvSpPr>
        <p:spPr>
          <a:xfrm>
            <a:off x="2981215" y="2461595"/>
            <a:ext cx="5591195" cy="2016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2D9D97-81E4-0118-A612-CE758A0A54DD}"/>
              </a:ext>
            </a:extLst>
          </p:cNvPr>
          <p:cNvSpPr/>
          <p:nvPr/>
        </p:nvSpPr>
        <p:spPr>
          <a:xfrm>
            <a:off x="1550173" y="3108195"/>
            <a:ext cx="4545827" cy="2016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F6F16F-9443-CCA3-FFCB-5ED8501F5B0F}"/>
              </a:ext>
            </a:extLst>
          </p:cNvPr>
          <p:cNvSpPr txBox="1"/>
          <p:nvPr/>
        </p:nvSpPr>
        <p:spPr>
          <a:xfrm>
            <a:off x="8695401" y="1065143"/>
            <a:ext cx="261610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Customization 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 dirty="0"/>
              <a:t>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 dirty="0"/>
              <a:t>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 dirty="0"/>
              <a:t>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 dirty="0"/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 dirty="0"/>
              <a:t>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 dirty="0"/>
              <a:t>Carriers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50045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B9577-195C-305B-336D-14E4667DD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6F3A5-E6D4-0D2F-EF2F-E651D577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Re-Hosting Prototype</a:t>
            </a:r>
            <a:endParaRPr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FEB43C8-B1DC-F6AA-EABC-0C101B536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745538" cy="166649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26EB42B-1882-02AB-EFE4-319895603CEA}"/>
              </a:ext>
            </a:extLst>
          </p:cNvPr>
          <p:cNvCxnSpPr>
            <a:cxnSpLocks/>
          </p:cNvCxnSpPr>
          <p:nvPr/>
        </p:nvCxnSpPr>
        <p:spPr>
          <a:xfrm>
            <a:off x="6390537" y="3218688"/>
            <a:ext cx="0" cy="90544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340981-7E7F-9E0F-3430-5778C82BF436}"/>
              </a:ext>
            </a:extLst>
          </p:cNvPr>
          <p:cNvSpPr txBox="1"/>
          <p:nvPr/>
        </p:nvSpPr>
        <p:spPr>
          <a:xfrm>
            <a:off x="1874927" y="4212125"/>
            <a:ext cx="9024715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CH" dirty="0"/>
              <a:t>Injecting all AOSP build incombatible files after the main build: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Developed an Algorithm to replace intermediate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b="1" dirty="0">
                <a:solidFill>
                  <a:srgbClr val="00B050"/>
                </a:solidFill>
              </a:rPr>
              <a:t>Allows us to overwrite framework components (framework.jar, services.jar, APEX, …)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H" b="1" dirty="0">
                <a:solidFill>
                  <a:srgbClr val="00B050"/>
                </a:solidFill>
              </a:rPr>
              <a:t>Including all pre-installed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Rule-based approach to inject or replace files at will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b="1" dirty="0">
                <a:solidFill>
                  <a:srgbClr val="C00000"/>
                </a:solidFill>
              </a:rPr>
              <a:t>Builds might break at runtime depending on the injected files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H" b="1" dirty="0">
                <a:solidFill>
                  <a:srgbClr val="C00000"/>
                </a:solidFill>
              </a:rPr>
              <a:t>Modifications to certain core binaries or libraries are unlikely to fully work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12F3074-C5DE-C1F3-2F6D-C15C999ACCBA}"/>
              </a:ext>
            </a:extLst>
          </p:cNvPr>
          <p:cNvCxnSpPr>
            <a:cxnSpLocks/>
          </p:cNvCxnSpPr>
          <p:nvPr/>
        </p:nvCxnSpPr>
        <p:spPr>
          <a:xfrm>
            <a:off x="5132778" y="3218688"/>
            <a:ext cx="0" cy="90544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613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923ED17-3622-E163-0FAF-97630AD24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D4A4E-632D-4656-F6FC-191A7243B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Re-Hosting Prototype</a:t>
            </a:r>
            <a:endParaRPr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411A8EC-E885-C031-DD19-D9F489776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745538" cy="166649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3DDEDF-F104-E554-7E91-648106BDEE31}"/>
              </a:ext>
            </a:extLst>
          </p:cNvPr>
          <p:cNvCxnSpPr>
            <a:cxnSpLocks/>
          </p:cNvCxnSpPr>
          <p:nvPr/>
        </p:nvCxnSpPr>
        <p:spPr>
          <a:xfrm>
            <a:off x="6390537" y="3218688"/>
            <a:ext cx="0" cy="90544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4E8E430-D514-F8EC-3375-8C0AD7027C7A}"/>
              </a:ext>
            </a:extLst>
          </p:cNvPr>
          <p:cNvSpPr txBox="1"/>
          <p:nvPr/>
        </p:nvSpPr>
        <p:spPr>
          <a:xfrm>
            <a:off x="1874927" y="4212125"/>
            <a:ext cx="9024715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CH" dirty="0"/>
              <a:t>Injecting all AOSP build incombatible files after the main build: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Developed an Algorithm to replace intermediate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b="1" dirty="0">
                <a:solidFill>
                  <a:srgbClr val="00B050"/>
                </a:solidFill>
              </a:rPr>
              <a:t>Allows us to overwrite framework components (framework.jar, services.jar, APEX, …)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H" b="1" dirty="0">
                <a:solidFill>
                  <a:srgbClr val="00B050"/>
                </a:solidFill>
              </a:rPr>
              <a:t>Including all pre-installed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Rule-based approach to inject or replace files at will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b="1" dirty="0">
                <a:solidFill>
                  <a:srgbClr val="C00000"/>
                </a:solidFill>
              </a:rPr>
              <a:t>Builds might break at runtime depending on the injected files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H" b="1" dirty="0">
                <a:solidFill>
                  <a:srgbClr val="C00000"/>
                </a:solidFill>
              </a:rPr>
              <a:t>Modifications to certain core binaries or libraries are unlikely to fully work</a:t>
            </a:r>
          </a:p>
        </p:txBody>
      </p:sp>
    </p:spTree>
    <p:extLst>
      <p:ext uri="{BB962C8B-B14F-4D97-AF65-F5344CB8AC3E}">
        <p14:creationId xmlns:p14="http://schemas.microsoft.com/office/powerpoint/2010/main" val="3047784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3D8DF-43EC-A212-8A85-262CB12A1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101AF-9F7A-000B-751D-5FC019F99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Re-Hosting Prototype</a:t>
            </a:r>
            <a:endParaRPr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30A59E2-164B-7D53-DE55-DF1E7BC25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745538" cy="166649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43AF23-FE68-2B2B-70CF-90BA8C2AB374}"/>
              </a:ext>
            </a:extLst>
          </p:cNvPr>
          <p:cNvSpPr txBox="1"/>
          <p:nvPr/>
        </p:nvSpPr>
        <p:spPr>
          <a:xfrm>
            <a:off x="2512700" y="4285017"/>
            <a:ext cx="712393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CH" dirty="0"/>
              <a:t>Packing using the default command of AOSP to build emulator images: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Converts the image to an ARM emulator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b="1" dirty="0">
                <a:solidFill>
                  <a:srgbClr val="00B050"/>
                </a:solidFill>
              </a:rPr>
              <a:t>Signs images correctly -&gt; Passes Android Verified Boot (AVB)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b="1" dirty="0">
                <a:solidFill>
                  <a:srgbClr val="00B050"/>
                </a:solidFill>
              </a:rPr>
              <a:t>Packes all the files into an image that is compatible with the emulator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7B4828F-FAF8-81C9-5808-B97C092AD9FC}"/>
              </a:ext>
            </a:extLst>
          </p:cNvPr>
          <p:cNvCxnSpPr>
            <a:cxnSpLocks/>
          </p:cNvCxnSpPr>
          <p:nvPr/>
        </p:nvCxnSpPr>
        <p:spPr>
          <a:xfrm>
            <a:off x="7643949" y="3218688"/>
            <a:ext cx="0" cy="90544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033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A483DC-6E63-518D-5C7A-8490A0145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DB9A4-E72B-974A-E319-24236144F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343" y="1470212"/>
            <a:ext cx="10797313" cy="5134721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endParaRPr lang="en-CH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" lvl="1" indent="0">
              <a:buNone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Proof of Concept with Google Android 12 device including:</a:t>
            </a:r>
            <a:endParaRPr lang="en-CH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Selected Native-Libraries</a:t>
            </a:r>
          </a:p>
          <a:p>
            <a:pPr lvl="1"/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Selected Native Deamons</a:t>
            </a:r>
          </a:p>
          <a:p>
            <a:pPr lvl="1"/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Selected Binaries</a:t>
            </a:r>
          </a:p>
          <a:p>
            <a:pPr lvl="1"/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Java Framework (framework.jar, services.jar, …)</a:t>
            </a:r>
          </a:p>
          <a:p>
            <a:pPr lvl="1"/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Pre-Installed Apps</a:t>
            </a:r>
          </a:p>
          <a:p>
            <a:pPr lvl="2"/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Framework Core Apps</a:t>
            </a:r>
          </a:p>
          <a:p>
            <a:pPr lvl="2"/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Manufacturer Apps</a:t>
            </a:r>
          </a:p>
          <a:p>
            <a:pPr lvl="2"/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Vendor Apps</a:t>
            </a:r>
          </a:p>
          <a:p>
            <a:pPr lvl="1"/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APEX files:</a:t>
            </a:r>
          </a:p>
          <a:p>
            <a:pPr lvl="2"/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ART Runtime</a:t>
            </a:r>
          </a:p>
          <a:p>
            <a:pPr lvl="2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Google Mainline Services</a:t>
            </a:r>
          </a:p>
          <a:p>
            <a:pPr lvl="2"/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Telephone</a:t>
            </a:r>
          </a:p>
          <a:p>
            <a:pPr lvl="2"/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lvl="1"/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Static Assets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014E1-2118-E4EE-4F3E-1593CDFD1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fld>
            <a:endParaRPr lang="en-CH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09D997-95E9-0B77-9333-8698337C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59" y="253067"/>
            <a:ext cx="10515600" cy="1325563"/>
          </a:xfrm>
        </p:spPr>
        <p:txBody>
          <a:bodyPr/>
          <a:lstStyle/>
          <a:p>
            <a:r>
              <a:rPr lang="de-CH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 Study: </a:t>
            </a:r>
            <a:r>
              <a:rPr lang="de-CH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Runtime</a:t>
            </a:r>
            <a:r>
              <a:rPr lang="de-CH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Tests on Google</a:t>
            </a:r>
            <a:endParaRPr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70B60-3BF4-C16E-EC97-EAC917C015AD}"/>
              </a:ext>
            </a:extLst>
          </p:cNvPr>
          <p:cNvSpPr txBox="1"/>
          <p:nvPr/>
        </p:nvSpPr>
        <p:spPr>
          <a:xfrm rot="19231526">
            <a:off x="5592847" y="2826684"/>
            <a:ext cx="63626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9600" b="1" dirty="0">
                <a:solidFill>
                  <a:srgbClr val="00B050"/>
                </a:solidFill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090632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5CD50-05B2-B595-E43F-A87A76DB2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Contribution</a:t>
            </a:r>
            <a:endParaRPr lang="en-CH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77599-D614-2117-C831-E6793F1AD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18" y="1665087"/>
            <a:ext cx="3805518" cy="489585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CH" sz="3600" b="1" dirty="0">
                <a:latin typeface="Calibri" panose="020F0502020204030204" pitchFamily="34" charset="0"/>
                <a:cs typeface="Calibri" panose="020F0502020204030204" pitchFamily="34" charset="0"/>
              </a:rPr>
              <a:t>Platform Constraints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System Partition Integration</a:t>
            </a:r>
          </a:p>
          <a:p>
            <a:pPr>
              <a:buFont typeface="Wingdings" pitchFamily="2" charset="2"/>
              <a:buChar char="ü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Singleton Apps</a:t>
            </a:r>
          </a:p>
          <a:p>
            <a:pPr>
              <a:buFont typeface="Wingdings" pitchFamily="2" charset="2"/>
              <a:buChar char="ü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Framework dependent</a:t>
            </a:r>
          </a:p>
          <a:p>
            <a:pPr marL="0" indent="0">
              <a:buNone/>
            </a:pPr>
            <a:r>
              <a:rPr lang="en-CH" sz="3600" b="1" dirty="0">
                <a:latin typeface="Calibri" panose="020F0502020204030204" pitchFamily="34" charset="0"/>
                <a:cs typeface="Calibri" panose="020F0502020204030204" pitchFamily="34" charset="0"/>
              </a:rPr>
              <a:t>Security Contstraints</a:t>
            </a:r>
          </a:p>
          <a:p>
            <a:pPr>
              <a:buFont typeface="Wingdings" pitchFamily="2" charset="2"/>
              <a:buChar char="ü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Android Verified Boot</a:t>
            </a:r>
          </a:p>
          <a:p>
            <a:pPr>
              <a:buFont typeface="Wingdings" pitchFamily="2" charset="2"/>
              <a:buChar char="ü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Read-Only File Systems</a:t>
            </a:r>
          </a:p>
          <a:p>
            <a:pPr>
              <a:buFont typeface="Wingdings" pitchFamily="2" charset="2"/>
              <a:buChar char="ü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SELinux Policies</a:t>
            </a:r>
          </a:p>
          <a:p>
            <a:pPr>
              <a:buFont typeface="Wingdings" pitchFamily="2" charset="2"/>
              <a:buChar char="ü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Intergrity protections (Signatures)</a:t>
            </a:r>
          </a:p>
          <a:p>
            <a:pPr>
              <a:buFont typeface="Wingdings" pitchFamily="2" charset="2"/>
              <a:buChar char="ü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Permission Whitelisting</a:t>
            </a:r>
          </a:p>
          <a:p>
            <a:pPr>
              <a:buFont typeface="Wingdings" pitchFamily="2" charset="2"/>
              <a:buChar char="q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Device Attestation</a:t>
            </a:r>
          </a:p>
          <a:p>
            <a:pPr>
              <a:buFont typeface="Wingdings" pitchFamily="2" charset="2"/>
              <a:buChar char="ü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No Root Rights on Device</a:t>
            </a:r>
          </a:p>
          <a:p>
            <a:pPr marL="0" indent="0">
              <a:buNone/>
            </a:pPr>
            <a:r>
              <a:rPr lang="en-CH" sz="3600" b="1" dirty="0">
                <a:latin typeface="Calibri" panose="020F0502020204030204" pitchFamily="34" charset="0"/>
                <a:cs typeface="Calibri" panose="020F0502020204030204" pitchFamily="34" charset="0"/>
              </a:rPr>
              <a:t>App Constraints</a:t>
            </a:r>
          </a:p>
          <a:p>
            <a:pPr>
              <a:buFont typeface="Wingdings" pitchFamily="2" charset="2"/>
              <a:buChar char="ü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Inter-App Dependencies (collusion)</a:t>
            </a:r>
          </a:p>
          <a:p>
            <a:pPr>
              <a:buFont typeface="Wingdings" pitchFamily="2" charset="2"/>
              <a:buChar char="ü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File and Native-Library Dependencies</a:t>
            </a:r>
          </a:p>
          <a:p>
            <a:pPr>
              <a:buFont typeface="Wingdings" pitchFamily="2" charset="2"/>
              <a:buChar char="q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External Service Dependencies</a:t>
            </a:r>
          </a:p>
          <a:p>
            <a:pPr>
              <a:buFont typeface="Wingdings" pitchFamily="2" charset="2"/>
              <a:buChar char="q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Environment Checks &amp; Anti-Analysis</a:t>
            </a:r>
          </a:p>
          <a:p>
            <a:pPr>
              <a:buFont typeface="Wingdings" pitchFamily="2" charset="2"/>
              <a:buChar char="q"/>
            </a:pPr>
            <a:endParaRPr lang="en-CH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FB4DE-A7A8-D83D-4D7B-65B8E7C58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25</a:t>
            </a:fld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3576F-1946-0CF2-B880-46EEE316E0AD}"/>
              </a:ext>
            </a:extLst>
          </p:cNvPr>
          <p:cNvSpPr txBox="1"/>
          <p:nvPr/>
        </p:nvSpPr>
        <p:spPr>
          <a:xfrm>
            <a:off x="6462774" y="1852508"/>
            <a:ext cx="5395708" cy="35086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CH" sz="2400" b="1" dirty="0"/>
              <a:t>Trade-offs and Limitations</a:t>
            </a:r>
            <a:endParaRPr lang="en-CH" sz="2400" dirty="0"/>
          </a:p>
          <a:p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No Kernel Re-Hosting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Limited Re-hosting capabilities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b="1" dirty="0"/>
              <a:t>Selective</a:t>
            </a:r>
            <a:r>
              <a:rPr lang="en-CH" dirty="0"/>
              <a:t> injection of files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H" dirty="0"/>
              <a:t>No full re-hosting of the userspace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dirty="0"/>
              <a:t>Builds can easily break at startup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Device Attestation is still a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Slow Build Times (around 90mins per build)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dirty="0"/>
              <a:t>Slows down development progress significantly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837D772-6F66-8DC3-6067-F392164383BD}"/>
              </a:ext>
            </a:extLst>
          </p:cNvPr>
          <p:cNvSpPr/>
          <p:nvPr/>
        </p:nvSpPr>
        <p:spPr>
          <a:xfrm rot="19900242">
            <a:off x="2891922" y="3388742"/>
            <a:ext cx="3472468" cy="13255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4000" b="1" dirty="0"/>
              <a:t>Limitations</a:t>
            </a:r>
          </a:p>
        </p:txBody>
      </p:sp>
      <p:pic>
        <p:nvPicPr>
          <p:cNvPr id="10" name="Graphic 9" descr="Labour with solid fill">
            <a:extLst>
              <a:ext uri="{FF2B5EF4-FFF2-40B4-BE49-F238E27FC236}">
                <a16:creationId xmlns:a16="http://schemas.microsoft.com/office/drawing/2014/main" id="{C973C09B-D82C-54E9-67F9-72F4F2605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5819" y="341697"/>
            <a:ext cx="1107794" cy="11077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F8873B-AC77-0B03-66C5-315CA970DF5C}"/>
              </a:ext>
            </a:extLst>
          </p:cNvPr>
          <p:cNvSpPr txBox="1"/>
          <p:nvPr/>
        </p:nvSpPr>
        <p:spPr>
          <a:xfrm>
            <a:off x="10397370" y="1357310"/>
            <a:ext cx="1444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b="1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917918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36D03-D846-1FF4-7166-17878B84F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F966-5180-2B7E-511D-58ADDF37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Takeaways and What’s Next</a:t>
            </a:r>
            <a:endParaRPr lang="en-CH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CAE9B-0BD2-F325-441E-1ACCEA27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5244" cy="48008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H" b="1" dirty="0"/>
              <a:t>Takeaways:</a:t>
            </a:r>
          </a:p>
          <a:p>
            <a:pPr>
              <a:buFont typeface="Wingdings" pitchFamily="2" charset="2"/>
              <a:buChar char="Ø"/>
            </a:pPr>
            <a:r>
              <a:rPr lang="en-CH" dirty="0"/>
              <a:t>Emulation of real-world code (pre-installed apps) is feasible</a:t>
            </a:r>
          </a:p>
          <a:p>
            <a:pPr>
              <a:buFont typeface="Wingdings" pitchFamily="2" charset="2"/>
              <a:buChar char="Ø"/>
            </a:pPr>
            <a:r>
              <a:rPr lang="en-CH" dirty="0"/>
              <a:t>Paralellization and scaling on the ARM Emulator works</a:t>
            </a:r>
          </a:p>
          <a:p>
            <a:pPr>
              <a:buFont typeface="Wingdings" pitchFamily="2" charset="2"/>
              <a:buChar char="Ø"/>
            </a:pPr>
            <a:r>
              <a:rPr lang="en-CH" dirty="0"/>
              <a:t>Re-Hosting is heavily device specific due to fragmentation of the Android OS</a:t>
            </a:r>
          </a:p>
          <a:p>
            <a:pPr>
              <a:buFont typeface="Wingdings" pitchFamily="2" charset="2"/>
              <a:buChar char="Ø"/>
            </a:pPr>
            <a:endParaRPr lang="en-CH" dirty="0"/>
          </a:p>
          <a:p>
            <a:pPr marL="0" indent="0">
              <a:buNone/>
            </a:pPr>
            <a:r>
              <a:rPr lang="en-CH" b="1" dirty="0"/>
              <a:t>Next:</a:t>
            </a:r>
            <a:endParaRPr lang="en-CH" dirty="0"/>
          </a:p>
          <a:p>
            <a:pPr>
              <a:buFont typeface="Wingdings" pitchFamily="2" charset="2"/>
              <a:buChar char="q"/>
            </a:pPr>
            <a:r>
              <a:rPr lang="en-CH" dirty="0"/>
              <a:t>Evaluation of our approach on around 200 firmware samples</a:t>
            </a:r>
          </a:p>
          <a:p>
            <a:pPr>
              <a:buFont typeface="Wingdings" pitchFamily="2" charset="2"/>
              <a:buChar char="q"/>
            </a:pPr>
            <a:r>
              <a:rPr lang="en-CH" dirty="0"/>
              <a:t>Instrumentation Integration</a:t>
            </a:r>
          </a:p>
          <a:p>
            <a:pPr lvl="1">
              <a:buFont typeface="Wingdings" pitchFamily="2" charset="2"/>
              <a:buChar char="q"/>
            </a:pPr>
            <a:r>
              <a:rPr lang="en-CH" dirty="0"/>
              <a:t>Integrate Network Monitoring</a:t>
            </a:r>
          </a:p>
          <a:p>
            <a:pPr lvl="2">
              <a:buFont typeface="Wingdings" pitchFamily="2" charset="2"/>
              <a:buChar char="q"/>
            </a:pPr>
            <a:r>
              <a:rPr lang="en-CH" dirty="0"/>
              <a:t>Open Apps Ports (TCP / UDP)</a:t>
            </a:r>
          </a:p>
          <a:p>
            <a:pPr lvl="1">
              <a:buFont typeface="Wingdings" pitchFamily="2" charset="2"/>
              <a:buChar char="q"/>
            </a:pPr>
            <a:r>
              <a:rPr lang="en-CH" dirty="0"/>
              <a:t>Integrate API Call Tracing </a:t>
            </a:r>
          </a:p>
          <a:p>
            <a:pPr lvl="2">
              <a:buFont typeface="Wingdings" pitchFamily="2" charset="2"/>
              <a:buChar char="q"/>
            </a:pPr>
            <a:r>
              <a:rPr lang="en-CH" dirty="0"/>
              <a:t>Identify the usage of hidden framework APIs</a:t>
            </a:r>
          </a:p>
          <a:p>
            <a:pPr lvl="2">
              <a:buFont typeface="Wingdings" pitchFamily="2" charset="2"/>
              <a:buChar char="q"/>
            </a:pPr>
            <a:r>
              <a:rPr lang="en-CH" dirty="0"/>
              <a:t>Analyse custom framework permissions</a:t>
            </a:r>
          </a:p>
          <a:p>
            <a:pPr lvl="2">
              <a:buFont typeface="Wingdings" pitchFamily="2" charset="2"/>
              <a:buChar char="q"/>
            </a:pPr>
            <a:r>
              <a:rPr lang="en-CH" dirty="0"/>
              <a:t>Analyse exposed pre-installed apps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6CA4A-2B01-EA75-A134-EE6081A0D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26</a:t>
            </a:fld>
            <a:endParaRPr lang="en-CH"/>
          </a:p>
        </p:txBody>
      </p:sp>
      <p:pic>
        <p:nvPicPr>
          <p:cNvPr id="13" name="Graphic 12" descr="Dance steps with solid fill">
            <a:extLst>
              <a:ext uri="{FF2B5EF4-FFF2-40B4-BE49-F238E27FC236}">
                <a16:creationId xmlns:a16="http://schemas.microsoft.com/office/drawing/2014/main" id="{42F79CC8-BA9B-EE88-7BD4-F277248B7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2146" y="24820"/>
            <a:ext cx="2053044" cy="205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8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35167F-C447-AE4D-1DCE-998C33187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question mark on a cell phone&#10;&#10;AI-generated content may be incorrect.">
            <a:extLst>
              <a:ext uri="{FF2B5EF4-FFF2-40B4-BE49-F238E27FC236}">
                <a16:creationId xmlns:a16="http://schemas.microsoft.com/office/drawing/2014/main" id="{42E76C64-832A-EF2B-E347-E4F0E2ED87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1747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33551E-949F-E05C-6ADC-106E01D2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 for your attention!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A5C2E39-5FD0-78ED-0185-40EB81FA8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Questions? Remarks?</a:t>
            </a:r>
          </a:p>
          <a:p>
            <a:r>
              <a:rPr lang="en-GB" sz="2000" dirty="0">
                <a:solidFill>
                  <a:schemeClr val="bg1"/>
                </a:solidFill>
              </a:rPr>
              <a:t>Contact: </a:t>
            </a:r>
            <a:r>
              <a:rPr lang="en-GB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thomas.sutter@unibe.ch</a:t>
            </a: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Link to Slides: </a:t>
            </a:r>
            <a:r>
              <a:rPr lang="en-GB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https://github.com/7homasSutter/public-slides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CH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906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6466BA-CD18-87A1-F8A7-A0AA3BA9C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9AE3B-FF1B-3CAA-A31C-FEA090D7E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Fragementation</a:t>
            </a:r>
            <a:endParaRPr lang="en-CH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11D66-B6F7-A289-A6C9-177640FD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128" y="6310312"/>
            <a:ext cx="2743200" cy="365125"/>
          </a:xfrm>
        </p:spPr>
        <p:txBody>
          <a:bodyPr/>
          <a:lstStyle/>
          <a:p>
            <a:fld id="{AE653A73-D40E-F54E-BEA0-AE093FD15055}" type="slidenum">
              <a:rPr lang="en-CH" smtClean="0"/>
              <a:t>4</a:t>
            </a:fld>
            <a:endParaRPr lang="en-CH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F6A3BA6-A0C2-ADF4-D27F-BEEE46730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4624" y="1947785"/>
            <a:ext cx="4027938" cy="3986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4BDE18-E643-04F2-391D-B397329DD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78" y="1690688"/>
            <a:ext cx="6816708" cy="40792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B76094-A89B-2D74-7929-941179A3BCE3}"/>
              </a:ext>
            </a:extLst>
          </p:cNvPr>
          <p:cNvSpPr txBox="1"/>
          <p:nvPr/>
        </p:nvSpPr>
        <p:spPr>
          <a:xfrm>
            <a:off x="7614624" y="1578453"/>
            <a:ext cx="250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Software Stack in Theory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138A42-C294-9690-53FD-BC3146B1C232}"/>
              </a:ext>
            </a:extLst>
          </p:cNvPr>
          <p:cNvSpPr txBox="1"/>
          <p:nvPr/>
        </p:nvSpPr>
        <p:spPr>
          <a:xfrm>
            <a:off x="412278" y="6191666"/>
            <a:ext cx="1013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OEMs customize Android extensively. While this enables product differentiation, it results in fragmentation </a:t>
            </a:r>
            <a:endParaRPr lang="en-C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758E93-DFB1-ABB9-EBC5-3CD18995913C}"/>
              </a:ext>
            </a:extLst>
          </p:cNvPr>
          <p:cNvSpPr/>
          <p:nvPr/>
        </p:nvSpPr>
        <p:spPr>
          <a:xfrm>
            <a:off x="237067" y="3725333"/>
            <a:ext cx="6991919" cy="2044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8EA60-EB0E-D79D-39DD-B22462354DF5}"/>
              </a:ext>
            </a:extLst>
          </p:cNvPr>
          <p:cNvSpPr/>
          <p:nvPr/>
        </p:nvSpPr>
        <p:spPr>
          <a:xfrm>
            <a:off x="2600040" y="2996152"/>
            <a:ext cx="4545827" cy="2016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8C20C5-5B90-C3D7-A37A-676A2F69FDBE}"/>
              </a:ext>
            </a:extLst>
          </p:cNvPr>
          <p:cNvSpPr/>
          <p:nvPr/>
        </p:nvSpPr>
        <p:spPr>
          <a:xfrm>
            <a:off x="1251018" y="3492444"/>
            <a:ext cx="4545827" cy="2016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91127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B3FE8-0587-D568-B493-28C573FF1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C557-D344-ADA2-C792-1FEC1F9A0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26" y="188234"/>
            <a:ext cx="10515600" cy="1325563"/>
          </a:xfrm>
        </p:spPr>
        <p:txBody>
          <a:bodyPr/>
          <a:lstStyle/>
          <a:p>
            <a:r>
              <a:rPr lang="en-CH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Android devices are everywhere…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50670-2A2D-1187-8AC1-41AA62A1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en-CH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Best Android TV Box (Updated 2021)">
            <a:extLst>
              <a:ext uri="{FF2B5EF4-FFF2-40B4-BE49-F238E27FC236}">
                <a16:creationId xmlns:a16="http://schemas.microsoft.com/office/drawing/2014/main" id="{DD137210-07A5-4E32-111D-AF40CA2B5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43" y="1581032"/>
            <a:ext cx="1366316" cy="111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ctual product image">
            <a:extLst>
              <a:ext uri="{FF2B5EF4-FFF2-40B4-BE49-F238E27FC236}">
                <a16:creationId xmlns:a16="http://schemas.microsoft.com/office/drawing/2014/main" id="{CA044089-F3E6-49BD-D6EA-63015AF74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77" y="1413488"/>
            <a:ext cx="1449186" cy="144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ctual product image">
            <a:extLst>
              <a:ext uri="{FF2B5EF4-FFF2-40B4-BE49-F238E27FC236}">
                <a16:creationId xmlns:a16="http://schemas.microsoft.com/office/drawing/2014/main" id="{05AD476E-FF0B-3314-DE8E-516880699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7" r="21839"/>
          <a:stretch/>
        </p:blipFill>
        <p:spPr bwMode="auto">
          <a:xfrm>
            <a:off x="4264599" y="1413488"/>
            <a:ext cx="767256" cy="144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ndroid Auto and How Do You Use It?">
            <a:extLst>
              <a:ext uri="{FF2B5EF4-FFF2-40B4-BE49-F238E27FC236}">
                <a16:creationId xmlns:a16="http://schemas.microsoft.com/office/drawing/2014/main" id="{38411477-1271-97EF-F6EF-55ED9D6C9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2" t="9154" r="26159" b="22009"/>
          <a:stretch/>
        </p:blipFill>
        <p:spPr bwMode="auto">
          <a:xfrm>
            <a:off x="8554815" y="1216829"/>
            <a:ext cx="2897917" cy="166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704D11-4244-E231-80FA-DEE106E8F160}"/>
              </a:ext>
            </a:extLst>
          </p:cNvPr>
          <p:cNvSpPr txBox="1"/>
          <p:nvPr/>
        </p:nvSpPr>
        <p:spPr>
          <a:xfrm>
            <a:off x="813612" y="2951779"/>
            <a:ext cx="1028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TV-Boxes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0A4BBF-792F-E972-DA9E-88C4C1096261}"/>
              </a:ext>
            </a:extLst>
          </p:cNvPr>
          <p:cNvSpPr txBox="1"/>
          <p:nvPr/>
        </p:nvSpPr>
        <p:spPr>
          <a:xfrm>
            <a:off x="4131135" y="2951779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Smartphones &amp; Tablets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644C5-B547-01D5-89D2-296176AB46BC}"/>
              </a:ext>
            </a:extLst>
          </p:cNvPr>
          <p:cNvSpPr txBox="1"/>
          <p:nvPr/>
        </p:nvSpPr>
        <p:spPr>
          <a:xfrm>
            <a:off x="8757438" y="2951779"/>
            <a:ext cx="249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Car Infotainment System</a:t>
            </a:r>
            <a:endParaRPr lang="en-CH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0" name="Picture 6" descr="Building an Android POS System">
            <a:extLst>
              <a:ext uri="{FF2B5EF4-FFF2-40B4-BE49-F238E27FC236}">
                <a16:creationId xmlns:a16="http://schemas.microsoft.com/office/drawing/2014/main" id="{51B70B6C-0BA2-E85E-03AF-4AADCB5A2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63" y="3316180"/>
            <a:ext cx="2078126" cy="205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328E86-7F61-A3F9-882D-32CA6B5D4F98}"/>
              </a:ext>
            </a:extLst>
          </p:cNvPr>
          <p:cNvSpPr txBox="1"/>
          <p:nvPr/>
        </p:nvSpPr>
        <p:spPr>
          <a:xfrm>
            <a:off x="396358" y="543729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Point-of-Sales Systems</a:t>
            </a:r>
          </a:p>
        </p:txBody>
      </p:sp>
      <p:pic>
        <p:nvPicPr>
          <p:cNvPr id="1034" name="Picture 10" descr="Onn. 10.1&quot; Tablet Pro, 32GB Storage, 3GB RAM, Android 11, 2.0 GHz Octa ...">
            <a:extLst>
              <a:ext uri="{FF2B5EF4-FFF2-40B4-BE49-F238E27FC236}">
                <a16:creationId xmlns:a16="http://schemas.microsoft.com/office/drawing/2014/main" id="{09DC52AA-9032-675E-DC43-D3614E777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t="18545" r="4101" b="17818"/>
          <a:stretch/>
        </p:blipFill>
        <p:spPr bwMode="auto">
          <a:xfrm>
            <a:off x="5064207" y="1413488"/>
            <a:ext cx="2165930" cy="15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KT60 Classic Continuation Stylish Wrist Female Smart Watch - Shenzhen ...">
            <a:extLst>
              <a:ext uri="{FF2B5EF4-FFF2-40B4-BE49-F238E27FC236}">
                <a16:creationId xmlns:a16="http://schemas.microsoft.com/office/drawing/2014/main" id="{29AA1520-CDC8-90FA-BF17-0D1641B05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363" y="3498159"/>
            <a:ext cx="1631165" cy="163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B3F403-7211-62C3-96EF-95C76AED6A19}"/>
              </a:ext>
            </a:extLst>
          </p:cNvPr>
          <p:cNvSpPr txBox="1"/>
          <p:nvPr/>
        </p:nvSpPr>
        <p:spPr>
          <a:xfrm>
            <a:off x="4551277" y="5437294"/>
            <a:ext cx="1173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Wearables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4D2CD5-725F-6D20-3781-36F31D5848EF}"/>
              </a:ext>
            </a:extLst>
          </p:cNvPr>
          <p:cNvSpPr txBox="1"/>
          <p:nvPr/>
        </p:nvSpPr>
        <p:spPr>
          <a:xfrm>
            <a:off x="9020644" y="3583865"/>
            <a:ext cx="27601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Medical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Smart Home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Vending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Kiosks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Industrial Control Panels</a:t>
            </a:r>
          </a:p>
          <a:p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040" name="Picture 16" descr="iot electronic technology line icon vector illustration 10225320 Vector ...">
            <a:extLst>
              <a:ext uri="{FF2B5EF4-FFF2-40B4-BE49-F238E27FC236}">
                <a16:creationId xmlns:a16="http://schemas.microsoft.com/office/drawing/2014/main" id="{63304F24-BEB2-3105-575F-D7012717F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677" y="3406833"/>
            <a:ext cx="1830967" cy="183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58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2A1099E-35B5-01DD-E8E8-D38C61F32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56BCF-811E-4228-11F5-FDD6745D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en-CH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raphic 5" descr="Iceberg with solid fill">
            <a:extLst>
              <a:ext uri="{FF2B5EF4-FFF2-40B4-BE49-F238E27FC236}">
                <a16:creationId xmlns:a16="http://schemas.microsoft.com/office/drawing/2014/main" id="{CE208155-7736-F932-1054-34222ED4E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9420" y="1827227"/>
            <a:ext cx="2305396" cy="2305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64D2F6-76D2-039C-A0C3-4B2DBFA82018}"/>
              </a:ext>
            </a:extLst>
          </p:cNvPr>
          <p:cNvSpPr txBox="1"/>
          <p:nvPr/>
        </p:nvSpPr>
        <p:spPr>
          <a:xfrm>
            <a:off x="920990" y="1015678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</a:t>
            </a: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EB88EFBF-546A-EBAA-DF1B-D52E0F3421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2025" y="2979925"/>
            <a:ext cx="957349" cy="952900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B641D940-BF43-BB3F-122E-E04D549CE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247" y="2616447"/>
            <a:ext cx="1628906" cy="1621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927A09-9AA3-21F5-10A5-1AB85EB4E79A}"/>
              </a:ext>
            </a:extLst>
          </p:cNvPr>
          <p:cNvSpPr txBox="1"/>
          <p:nvPr/>
        </p:nvSpPr>
        <p:spPr>
          <a:xfrm>
            <a:off x="3601426" y="1040344"/>
            <a:ext cx="3881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Challenging Security Testing</a:t>
            </a:r>
          </a:p>
        </p:txBody>
      </p:sp>
      <p:pic>
        <p:nvPicPr>
          <p:cNvPr id="16" name="Graphic 15" descr="Arrow circle with solid fill">
            <a:extLst>
              <a:ext uri="{FF2B5EF4-FFF2-40B4-BE49-F238E27FC236}">
                <a16:creationId xmlns:a16="http://schemas.microsoft.com/office/drawing/2014/main" id="{2C016872-EF5B-D132-C863-F1A57B5865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10729" y="1801644"/>
            <a:ext cx="2312554" cy="2312554"/>
          </a:xfrm>
          <a:prstGeom prst="rect">
            <a:avLst/>
          </a:prstGeom>
        </p:spPr>
      </p:pic>
      <p:pic>
        <p:nvPicPr>
          <p:cNvPr id="17" name="Graphic 16" descr="Layers Design outline">
            <a:extLst>
              <a:ext uri="{FF2B5EF4-FFF2-40B4-BE49-F238E27FC236}">
                <a16:creationId xmlns:a16="http://schemas.microsoft.com/office/drawing/2014/main" id="{41B32A57-3A4F-E985-5C8B-6A20E55BE6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330" y="1719000"/>
            <a:ext cx="1278151" cy="12722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2755A4-BB32-696E-81BA-23D991A417F2}"/>
              </a:ext>
            </a:extLst>
          </p:cNvPr>
          <p:cNvSpPr txBox="1"/>
          <p:nvPr/>
        </p:nvSpPr>
        <p:spPr>
          <a:xfrm>
            <a:off x="8045388" y="1046924"/>
            <a:ext cx="3043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Security Patch Cycles</a:t>
            </a:r>
          </a:p>
        </p:txBody>
      </p:sp>
      <p:pic>
        <p:nvPicPr>
          <p:cNvPr id="19" name="Graphic 18" descr="Layers Design outline">
            <a:extLst>
              <a:ext uri="{FF2B5EF4-FFF2-40B4-BE49-F238E27FC236}">
                <a16:creationId xmlns:a16="http://schemas.microsoft.com/office/drawing/2014/main" id="{7A2EFB4F-7384-5684-F3EC-AF2709392E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8420" y="2192753"/>
            <a:ext cx="1351973" cy="1345690"/>
          </a:xfrm>
          <a:prstGeom prst="rect">
            <a:avLst/>
          </a:prstGeom>
        </p:spPr>
      </p:pic>
      <p:pic>
        <p:nvPicPr>
          <p:cNvPr id="20" name="Graphic 19" descr="Layers Design outline">
            <a:extLst>
              <a:ext uri="{FF2B5EF4-FFF2-40B4-BE49-F238E27FC236}">
                <a16:creationId xmlns:a16="http://schemas.microsoft.com/office/drawing/2014/main" id="{C6FB0591-F36F-03EA-8B45-0C6CC06D18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4624" y="1717876"/>
            <a:ext cx="679561" cy="6764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073CB06-D900-78B1-9350-EFAC3BA11E18}"/>
              </a:ext>
            </a:extLst>
          </p:cNvPr>
          <p:cNvSpPr txBox="1"/>
          <p:nvPr/>
        </p:nvSpPr>
        <p:spPr>
          <a:xfrm>
            <a:off x="687033" y="4529475"/>
            <a:ext cx="22909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Feature Addition</a:t>
            </a:r>
          </a:p>
          <a:p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Feature Customization</a:t>
            </a:r>
          </a:p>
          <a:p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Feature Removal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C2F4CD-C41D-BB8A-399F-4DEA4F1ABB90}"/>
              </a:ext>
            </a:extLst>
          </p:cNvPr>
          <p:cNvSpPr txBox="1"/>
          <p:nvPr/>
        </p:nvSpPr>
        <p:spPr>
          <a:xfrm>
            <a:off x="3601426" y="4561661"/>
            <a:ext cx="3881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Diverse Hardware Configurations</a:t>
            </a:r>
          </a:p>
          <a:p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Device-Specific Vulnerabilities</a:t>
            </a:r>
          </a:p>
          <a:p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Inconsistent Security Features / Policies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232A1F-F07B-C8BE-DEBA-7F98985A0BF3}"/>
              </a:ext>
            </a:extLst>
          </p:cNvPr>
          <p:cNvSpPr txBox="1"/>
          <p:nvPr/>
        </p:nvSpPr>
        <p:spPr>
          <a:xfrm>
            <a:off x="8410729" y="4537424"/>
            <a:ext cx="3229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Average of one year to patch </a:t>
            </a:r>
          </a:p>
          <a:p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vulnerabilities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and r</a:t>
            </a: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ollout the fix</a:t>
            </a:r>
          </a:p>
        </p:txBody>
      </p:sp>
    </p:spTree>
    <p:extLst>
      <p:ext uri="{BB962C8B-B14F-4D97-AF65-F5344CB8AC3E}">
        <p14:creationId xmlns:p14="http://schemas.microsoft.com/office/powerpoint/2010/main" val="2716122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4F531-63D1-81B1-DB8F-ABF5899B8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Pre-Installed 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06F37-27A2-F136-6290-039D54F7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en-CH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ECEBBB-BB86-D0DE-B9B1-752458EC546D}"/>
              </a:ext>
            </a:extLst>
          </p:cNvPr>
          <p:cNvSpPr/>
          <p:nvPr/>
        </p:nvSpPr>
        <p:spPr>
          <a:xfrm>
            <a:off x="838200" y="1572767"/>
            <a:ext cx="3322320" cy="51487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GB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  <a:t>Framework Core Apps</a:t>
            </a:r>
          </a:p>
          <a:p>
            <a:pPr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Settings</a:t>
            </a:r>
          </a:p>
          <a:p>
            <a:pPr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Launcher</a:t>
            </a:r>
          </a:p>
          <a:p>
            <a:pPr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Phone</a:t>
            </a:r>
          </a:p>
          <a:p>
            <a:pPr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Contacts</a:t>
            </a:r>
          </a:p>
          <a:p>
            <a:pPr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</a:t>
            </a:r>
            <a:r>
              <a:rPr lang="en-GB" sz="16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PermissionController</a:t>
            </a:r>
            <a:endParaRPr lang="en-GB" sz="1600" b="0" i="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</a:t>
            </a:r>
            <a:r>
              <a:rPr lang="en-GB" sz="16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Cellbroadcast</a:t>
            </a:r>
            <a:endParaRPr lang="en-GB" sz="1600" b="0" i="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Bluetooth</a:t>
            </a:r>
          </a:p>
          <a:p>
            <a:pPr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</a:t>
            </a:r>
            <a:r>
              <a:rPr lang="en-GB" sz="16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Wifi</a:t>
            </a:r>
            <a:endParaRPr lang="en-GB" sz="1600" b="0" i="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NFC</a:t>
            </a:r>
          </a:p>
          <a:p>
            <a:pPr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</a:t>
            </a:r>
            <a:r>
              <a:rPr lang="en-GB" sz="16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PackageInstaller</a:t>
            </a:r>
            <a:endParaRPr lang="en-GB" sz="1600" b="0" i="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</a:t>
            </a:r>
            <a:r>
              <a:rPr lang="en-GB" sz="16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SystemUI</a:t>
            </a:r>
            <a:endParaRPr lang="en-GB" sz="1600" b="0" i="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Telecom</a:t>
            </a:r>
          </a:p>
          <a:p>
            <a:pPr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</a:t>
            </a:r>
            <a:r>
              <a:rPr lang="en-GB" sz="16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ContactsProvider</a:t>
            </a:r>
            <a:endParaRPr lang="en-GB" sz="1600" b="0" i="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</a:t>
            </a:r>
            <a:r>
              <a:rPr lang="en-GB" sz="16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MediaProvider</a:t>
            </a:r>
            <a:endParaRPr lang="en-GB" sz="1600" b="0" i="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</a:t>
            </a:r>
            <a:r>
              <a:rPr lang="en-GB" sz="16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LatinIME</a:t>
            </a:r>
            <a:endParaRPr lang="en-GB" sz="1600" b="0" i="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</a:t>
            </a:r>
            <a:r>
              <a:rPr lang="en-GB" sz="16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Dialer</a:t>
            </a:r>
            <a:endParaRPr lang="en-GB" sz="1600" b="0" i="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</a:t>
            </a:r>
            <a:r>
              <a:rPr lang="en-GB" sz="16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NetworkStack</a:t>
            </a:r>
            <a:endParaRPr lang="en-GB" sz="1600" b="0" i="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Tethering</a:t>
            </a:r>
          </a:p>
          <a:p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...</a:t>
            </a:r>
          </a:p>
          <a:p>
            <a:endParaRPr lang="en-CH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642C87-08F4-4961-585A-564E318B1F75}"/>
              </a:ext>
            </a:extLst>
          </p:cNvPr>
          <p:cNvSpPr/>
          <p:nvPr/>
        </p:nvSpPr>
        <p:spPr>
          <a:xfrm>
            <a:off x="4428746" y="1517999"/>
            <a:ext cx="2760287" cy="1563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None/>
            </a:pPr>
            <a:r>
              <a:rPr lang="en-GB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  <a:t>Vendor Apps</a:t>
            </a:r>
            <a:br>
              <a:rPr lang="en-GB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Browser</a:t>
            </a:r>
          </a:p>
          <a:p>
            <a:pPr algn="l"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Debug Info</a:t>
            </a:r>
          </a:p>
          <a:p>
            <a:pPr algn="l"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Camera</a:t>
            </a:r>
          </a:p>
          <a:p>
            <a:pPr algn="l"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Audio Recorder</a:t>
            </a:r>
          </a:p>
          <a:p>
            <a:pPr algn="l"/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...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099353-7F9D-3B5E-3235-96503FC70184}"/>
              </a:ext>
            </a:extLst>
          </p:cNvPr>
          <p:cNvSpPr/>
          <p:nvPr/>
        </p:nvSpPr>
        <p:spPr>
          <a:xfrm>
            <a:off x="4428746" y="3247802"/>
            <a:ext cx="2760287" cy="1708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None/>
            </a:pPr>
            <a:r>
              <a:rPr lang="en-GB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  <a:t>Manufacturer Apps</a:t>
            </a:r>
          </a:p>
          <a:p>
            <a:pPr algn="l"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Google Home</a:t>
            </a:r>
          </a:p>
          <a:p>
            <a:pPr algn="l"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Google </a:t>
            </a:r>
            <a:r>
              <a:rPr lang="en-GB" sz="16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Playstore</a:t>
            </a:r>
            <a:endParaRPr lang="en-GB" sz="1600" b="0" i="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l"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Google Play Protect</a:t>
            </a:r>
          </a:p>
          <a:p>
            <a:pPr algn="l"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AI Assistant</a:t>
            </a:r>
          </a:p>
          <a:p>
            <a:pPr algn="l"/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...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BCEDCF-DA5A-E502-E890-68539F2BC57A}"/>
              </a:ext>
            </a:extLst>
          </p:cNvPr>
          <p:cNvSpPr/>
          <p:nvPr/>
        </p:nvSpPr>
        <p:spPr>
          <a:xfrm>
            <a:off x="4445834" y="5122226"/>
            <a:ext cx="2743199" cy="1563625"/>
          </a:xfrm>
          <a:prstGeom prst="rect">
            <a:avLst/>
          </a:prstGeom>
          <a:solidFill>
            <a:srgbClr val="D38B8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None/>
            </a:pPr>
            <a:r>
              <a:rPr lang="en-GB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  <a:t>Third-Party Apps</a:t>
            </a:r>
          </a:p>
          <a:p>
            <a:pPr algn="l"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Office</a:t>
            </a:r>
          </a:p>
          <a:p>
            <a:pPr algn="l"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Social Media</a:t>
            </a:r>
          </a:p>
          <a:p>
            <a:pPr algn="l"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Weather</a:t>
            </a:r>
          </a:p>
          <a:p>
            <a:pPr algn="l"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 News</a:t>
            </a:r>
          </a:p>
          <a:p>
            <a:pPr algn="l"/>
            <a:r>
              <a:rPr lang="en-GB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ABB96C-7C28-5C93-F60E-BBF4932D05E8}"/>
              </a:ext>
            </a:extLst>
          </p:cNvPr>
          <p:cNvSpPr txBox="1"/>
          <p:nvPr/>
        </p:nvSpPr>
        <p:spPr>
          <a:xfrm>
            <a:off x="7457259" y="1581910"/>
            <a:ext cx="4499214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CH" sz="2400" b="1" dirty="0"/>
              <a:t>Facts:</a:t>
            </a:r>
          </a:p>
          <a:p>
            <a:endParaRPr lang="en-CH" b="1" dirty="0"/>
          </a:p>
          <a:p>
            <a:endParaRPr lang="en-CH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en-CH" b="1" dirty="0"/>
              <a:t>Android devices have between 50 to 1’000 apps pre-installed.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en-CH" b="1" dirty="0"/>
              <a:t>Most apps are not public available on any app store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en-CH" b="1" dirty="0"/>
              <a:t>Pre-Installed apps can’t be removed by users and they are not frequently updated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en-CH" b="1" dirty="0">
                <a:highlight>
                  <a:srgbClr val="FFFF00"/>
                </a:highlight>
              </a:rPr>
              <a:t>Dynamic Analysis is challenging</a:t>
            </a:r>
          </a:p>
        </p:txBody>
      </p:sp>
      <p:pic>
        <p:nvPicPr>
          <p:cNvPr id="20" name="Graphic 19" descr="Gears outline">
            <a:extLst>
              <a:ext uri="{FF2B5EF4-FFF2-40B4-BE49-F238E27FC236}">
                <a16:creationId xmlns:a16="http://schemas.microsoft.com/office/drawing/2014/main" id="{8184E4C1-0E3C-6F99-CB9E-9D795B06C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9157" y="1554844"/>
            <a:ext cx="978043" cy="978043"/>
          </a:xfrm>
          <a:prstGeom prst="rect">
            <a:avLst/>
          </a:prstGeom>
        </p:spPr>
      </p:pic>
      <p:pic>
        <p:nvPicPr>
          <p:cNvPr id="22" name="Graphic 21" descr="Badge Tm outline">
            <a:extLst>
              <a:ext uri="{FF2B5EF4-FFF2-40B4-BE49-F238E27FC236}">
                <a16:creationId xmlns:a16="http://schemas.microsoft.com/office/drawing/2014/main" id="{D4BCAA34-3C6A-BE5E-F05E-74BE6169BF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8324" y="1544381"/>
            <a:ext cx="566929" cy="566929"/>
          </a:xfrm>
          <a:prstGeom prst="rect">
            <a:avLst/>
          </a:prstGeom>
        </p:spPr>
      </p:pic>
      <p:pic>
        <p:nvPicPr>
          <p:cNvPr id="24" name="Graphic 23" descr="Building Brick Wall outline">
            <a:extLst>
              <a:ext uri="{FF2B5EF4-FFF2-40B4-BE49-F238E27FC236}">
                <a16:creationId xmlns:a16="http://schemas.microsoft.com/office/drawing/2014/main" id="{77B50577-151E-4CAF-5622-AC270EA4C4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23955" y="3284242"/>
            <a:ext cx="565078" cy="565078"/>
          </a:xfrm>
          <a:prstGeom prst="rect">
            <a:avLst/>
          </a:prstGeom>
        </p:spPr>
      </p:pic>
      <p:pic>
        <p:nvPicPr>
          <p:cNvPr id="28" name="Graphic 27" descr="Online Network outline">
            <a:extLst>
              <a:ext uri="{FF2B5EF4-FFF2-40B4-BE49-F238E27FC236}">
                <a16:creationId xmlns:a16="http://schemas.microsoft.com/office/drawing/2014/main" id="{39816FEC-56F3-86E4-46D3-B6D0B5DCBD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38324" y="5202936"/>
            <a:ext cx="784822" cy="784822"/>
          </a:xfrm>
          <a:prstGeom prst="rect">
            <a:avLst/>
          </a:prstGeom>
        </p:spPr>
      </p:pic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F56A2FA3-E3B0-6700-9177-85F8C0EC1E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05890" y="1574628"/>
            <a:ext cx="716134" cy="71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56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6DF63-BEFD-4AC2-5E76-5F2287655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915" y="1660831"/>
            <a:ext cx="4480306" cy="511924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CH" sz="3600" b="1" dirty="0">
                <a:latin typeface="Calibri" panose="020F0502020204030204" pitchFamily="34" charset="0"/>
                <a:cs typeface="Calibri" panose="020F0502020204030204" pitchFamily="34" charset="0"/>
              </a:rPr>
              <a:t>Platform Constraints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System Partition Integration</a:t>
            </a:r>
            <a:endParaRPr lang="en-CH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Singleton Apps</a:t>
            </a:r>
          </a:p>
          <a:p>
            <a:pPr>
              <a:buFont typeface="Wingdings" pitchFamily="2" charset="2"/>
              <a:buChar char="q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Framework Dependencies</a:t>
            </a:r>
          </a:p>
          <a:p>
            <a:pPr marL="0" indent="0">
              <a:buNone/>
            </a:pPr>
            <a:r>
              <a:rPr lang="en-CH" sz="3600" b="1" dirty="0">
                <a:latin typeface="Calibri" panose="020F0502020204030204" pitchFamily="34" charset="0"/>
                <a:cs typeface="Calibri" panose="020F0502020204030204" pitchFamily="34" charset="0"/>
              </a:rPr>
              <a:t>Security Constraints</a:t>
            </a:r>
          </a:p>
          <a:p>
            <a:pPr>
              <a:buFont typeface="Wingdings" pitchFamily="2" charset="2"/>
              <a:buChar char="q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Android Verified Boot</a:t>
            </a:r>
          </a:p>
          <a:p>
            <a:pPr>
              <a:buFont typeface="Wingdings" pitchFamily="2" charset="2"/>
              <a:buChar char="q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Read-Only File Systems</a:t>
            </a:r>
          </a:p>
          <a:p>
            <a:pPr>
              <a:buFont typeface="Wingdings" pitchFamily="2" charset="2"/>
              <a:buChar char="q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SELinux Policies</a:t>
            </a:r>
          </a:p>
          <a:p>
            <a:pPr>
              <a:buFont typeface="Wingdings" pitchFamily="2" charset="2"/>
              <a:buChar char="q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Intergrity Protections (Signatures)</a:t>
            </a:r>
          </a:p>
          <a:p>
            <a:pPr>
              <a:buFont typeface="Wingdings" pitchFamily="2" charset="2"/>
              <a:buChar char="q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Permission Whitelisting</a:t>
            </a:r>
          </a:p>
          <a:p>
            <a:pPr>
              <a:buFont typeface="Wingdings" pitchFamily="2" charset="2"/>
              <a:buChar char="q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Device Attestation</a:t>
            </a:r>
          </a:p>
          <a:p>
            <a:pPr>
              <a:buFont typeface="Wingdings" pitchFamily="2" charset="2"/>
              <a:buChar char="q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No Root Rights on Device</a:t>
            </a:r>
          </a:p>
          <a:p>
            <a:pPr marL="0" indent="0">
              <a:buNone/>
            </a:pPr>
            <a:r>
              <a:rPr lang="en-CH" sz="3600" b="1" dirty="0">
                <a:latin typeface="Calibri" panose="020F0502020204030204" pitchFamily="34" charset="0"/>
                <a:cs typeface="Calibri" panose="020F0502020204030204" pitchFamily="34" charset="0"/>
              </a:rPr>
              <a:t>App Constraints</a:t>
            </a:r>
          </a:p>
          <a:p>
            <a:pPr>
              <a:buFont typeface="Wingdings" pitchFamily="2" charset="2"/>
              <a:buChar char="q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Inter-App Dependencies (Collusion)</a:t>
            </a:r>
          </a:p>
          <a:p>
            <a:pPr>
              <a:buFont typeface="Wingdings" pitchFamily="2" charset="2"/>
              <a:buChar char="q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File and Native-Library Dependencies</a:t>
            </a:r>
          </a:p>
          <a:p>
            <a:pPr>
              <a:buFont typeface="Wingdings" pitchFamily="2" charset="2"/>
              <a:buChar char="q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External Service Dependencies</a:t>
            </a:r>
          </a:p>
          <a:p>
            <a:pPr>
              <a:buFont typeface="Wingdings" pitchFamily="2" charset="2"/>
              <a:buChar char="q"/>
            </a:pP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Environment Checks &amp; Anti-Analysis</a:t>
            </a:r>
          </a:p>
          <a:p>
            <a:pPr marL="0" indent="0">
              <a:buNone/>
            </a:pPr>
            <a:endParaRPr lang="en-CH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H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7F86B-1784-03E7-9374-A5B5419A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en-CH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Graphic 15" descr="Clipboard Badge with solid fill">
            <a:extLst>
              <a:ext uri="{FF2B5EF4-FFF2-40B4-BE49-F238E27FC236}">
                <a16:creationId xmlns:a16="http://schemas.microsoft.com/office/drawing/2014/main" id="{EB581C91-4EEE-34FA-B34F-29A876C25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387" y="3442525"/>
            <a:ext cx="1066020" cy="1066020"/>
          </a:xfrm>
          <a:prstGeom prst="rect">
            <a:avLst/>
          </a:prstGeom>
        </p:spPr>
      </p:pic>
      <p:pic>
        <p:nvPicPr>
          <p:cNvPr id="24" name="Graphic 23" descr="Continuous Improvement outline">
            <a:extLst>
              <a:ext uri="{FF2B5EF4-FFF2-40B4-BE49-F238E27FC236}">
                <a16:creationId xmlns:a16="http://schemas.microsoft.com/office/drawing/2014/main" id="{6362D39A-92E5-75FF-BC1F-AA267F44D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677" y="1459946"/>
            <a:ext cx="1333647" cy="1333647"/>
          </a:xfrm>
          <a:prstGeom prst="rect">
            <a:avLst/>
          </a:prstGeom>
        </p:spPr>
      </p:pic>
      <p:pic>
        <p:nvPicPr>
          <p:cNvPr id="26" name="Graphic 25" descr="Clipboard Mixed outline">
            <a:extLst>
              <a:ext uri="{FF2B5EF4-FFF2-40B4-BE49-F238E27FC236}">
                <a16:creationId xmlns:a16="http://schemas.microsoft.com/office/drawing/2014/main" id="{73496EDE-1B33-6C5B-931A-7A2BB0AA05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563" y="2942570"/>
            <a:ext cx="1066020" cy="1066020"/>
          </a:xfrm>
          <a:prstGeom prst="rect">
            <a:avLst/>
          </a:prstGeom>
        </p:spPr>
      </p:pic>
      <p:pic>
        <p:nvPicPr>
          <p:cNvPr id="34" name="Graphic 33" descr="Key outline">
            <a:extLst>
              <a:ext uri="{FF2B5EF4-FFF2-40B4-BE49-F238E27FC236}">
                <a16:creationId xmlns:a16="http://schemas.microsoft.com/office/drawing/2014/main" id="{15193B2F-1C5C-EB2C-F3DA-B87F4A970F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9429" y="3837190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9A1CC9-6059-593E-64CC-5FBC7BF5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77" y="335268"/>
            <a:ext cx="9749444" cy="1325563"/>
          </a:xfrm>
        </p:spPr>
        <p:txBody>
          <a:bodyPr/>
          <a:lstStyle/>
          <a:p>
            <a:r>
              <a:rPr lang="en-CH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 in testing pre-installed Apps</a:t>
            </a:r>
          </a:p>
        </p:txBody>
      </p:sp>
      <p:pic>
        <p:nvPicPr>
          <p:cNvPr id="40" name="Graphic 39" descr="Blockchain with solid fill">
            <a:extLst>
              <a:ext uri="{FF2B5EF4-FFF2-40B4-BE49-F238E27FC236}">
                <a16:creationId xmlns:a16="http://schemas.microsoft.com/office/drawing/2014/main" id="{FD678CBE-D128-DBDB-F20F-8D79DA9450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3971" y="5108297"/>
            <a:ext cx="1367025" cy="1367025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B2A63DF-ECEA-DB00-1EB7-4A569F0B71E8}"/>
              </a:ext>
            </a:extLst>
          </p:cNvPr>
          <p:cNvSpPr/>
          <p:nvPr/>
        </p:nvSpPr>
        <p:spPr>
          <a:xfrm>
            <a:off x="6021316" y="2055837"/>
            <a:ext cx="1086485" cy="101994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412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9B92E8-7EC1-69E3-C0E8-C569FC323981}"/>
              </a:ext>
            </a:extLst>
          </p:cNvPr>
          <p:cNvSpPr txBox="1"/>
          <p:nvPr/>
        </p:nvSpPr>
        <p:spPr>
          <a:xfrm>
            <a:off x="5885365" y="3173949"/>
            <a:ext cx="13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Settings App</a:t>
            </a:r>
          </a:p>
        </p:txBody>
      </p:sp>
      <p:pic>
        <p:nvPicPr>
          <p:cNvPr id="48" name="Graphic 47" descr="Single gear outline">
            <a:extLst>
              <a:ext uri="{FF2B5EF4-FFF2-40B4-BE49-F238E27FC236}">
                <a16:creationId xmlns:a16="http://schemas.microsoft.com/office/drawing/2014/main" id="{387E6089-ED3D-6580-E55E-25F8E2F308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25749" y="2122668"/>
            <a:ext cx="914400" cy="914400"/>
          </a:xfrm>
          <a:prstGeom prst="rect">
            <a:avLst/>
          </a:prstGeom>
        </p:spPr>
      </p:pic>
      <p:pic>
        <p:nvPicPr>
          <p:cNvPr id="11266" name="Picture 2" descr="Samsung One UI 3.1 Tip: How to customize Quick Settings panel on your ...">
            <a:extLst>
              <a:ext uri="{FF2B5EF4-FFF2-40B4-BE49-F238E27FC236}">
                <a16:creationId xmlns:a16="http://schemas.microsoft.com/office/drawing/2014/main" id="{A5DEC163-B656-CCD2-07D6-BBD430444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62"/>
          <a:stretch/>
        </p:blipFill>
        <p:spPr bwMode="auto">
          <a:xfrm>
            <a:off x="9098975" y="1379469"/>
            <a:ext cx="2372903" cy="50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ight Arrow 50">
            <a:extLst>
              <a:ext uri="{FF2B5EF4-FFF2-40B4-BE49-F238E27FC236}">
                <a16:creationId xmlns:a16="http://schemas.microsoft.com/office/drawing/2014/main" id="{148041CD-6350-7622-DE4C-9C43C0A587B6}"/>
              </a:ext>
            </a:extLst>
          </p:cNvPr>
          <p:cNvSpPr/>
          <p:nvPr/>
        </p:nvSpPr>
        <p:spPr>
          <a:xfrm>
            <a:off x="7218729" y="2233505"/>
            <a:ext cx="2122776" cy="7849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Install</a:t>
            </a:r>
          </a:p>
        </p:txBody>
      </p:sp>
      <p:sp>
        <p:nvSpPr>
          <p:cNvPr id="52" name="Lightning Bolt 51">
            <a:extLst>
              <a:ext uri="{FF2B5EF4-FFF2-40B4-BE49-F238E27FC236}">
                <a16:creationId xmlns:a16="http://schemas.microsoft.com/office/drawing/2014/main" id="{4B8C6C5C-288C-C84A-930D-47AB555278F6}"/>
              </a:ext>
            </a:extLst>
          </p:cNvPr>
          <p:cNvSpPr/>
          <p:nvPr/>
        </p:nvSpPr>
        <p:spPr>
          <a:xfrm>
            <a:off x="7734286" y="1612695"/>
            <a:ext cx="876314" cy="1019946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06455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23727-CAA2-9E42-BF5A-1A11F8F6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sz="4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Consequences</a:t>
            </a:r>
            <a:endParaRPr lang="en-CH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59D74-279D-0F0A-65F8-B9AD817E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9</a:t>
            </a:fld>
            <a:endParaRPr lang="en-CH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1CA8C4A-9863-BB1D-16C2-20063B51F955}"/>
              </a:ext>
            </a:extLst>
          </p:cNvPr>
          <p:cNvSpPr/>
          <p:nvPr/>
        </p:nvSpPr>
        <p:spPr>
          <a:xfrm>
            <a:off x="838200" y="1537854"/>
            <a:ext cx="9566564" cy="2743200"/>
          </a:xfrm>
          <a:prstGeom prst="roundRect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sz="2800" b="1" dirty="0"/>
              <a:t>Physical device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400" dirty="0">
                <a:solidFill>
                  <a:schemeClr val="bg1"/>
                </a:solidFill>
              </a:rPr>
              <a:t>Often works for security testing with manual effort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400" dirty="0">
                <a:solidFill>
                  <a:schemeClr val="bg1"/>
                </a:solidFill>
              </a:rPr>
              <a:t>Does not scale well (costs and availability)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400" dirty="0">
                <a:solidFill>
                  <a:schemeClr val="bg1"/>
                </a:solidFill>
              </a:rPr>
              <a:t>Limited to devices with root access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H" sz="2400" dirty="0">
                <a:solidFill>
                  <a:schemeClr val="bg1"/>
                </a:solidFill>
              </a:rPr>
              <a:t>Rooting is often not trivial and laboursome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400" dirty="0">
                <a:solidFill>
                  <a:schemeClr val="bg1"/>
                </a:solidFill>
              </a:rPr>
              <a:t>Security Tests might brick the device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76E82B-A43C-3B18-A3AC-E8108B51D9CA}"/>
              </a:ext>
            </a:extLst>
          </p:cNvPr>
          <p:cNvSpPr/>
          <p:nvPr/>
        </p:nvSpPr>
        <p:spPr>
          <a:xfrm>
            <a:off x="838200" y="4577281"/>
            <a:ext cx="9566564" cy="1769873"/>
          </a:xfrm>
          <a:prstGeom prst="roundRect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sz="2800" b="1" dirty="0"/>
              <a:t>Fallback to </a:t>
            </a:r>
            <a:r>
              <a:rPr lang="en-CH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static analysis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Often misses runtime vulnerabilities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Challenges with dynamic code updates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Code may be obfuscated or packed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190690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7599-5C42-2BA7-6C66-F08A240B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endParaRPr lang="en-CH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23A4E-8E90-3496-0787-7FBEC267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10</a:t>
            </a:fld>
            <a:endParaRPr lang="en-CH"/>
          </a:p>
        </p:txBody>
      </p:sp>
      <p:pic>
        <p:nvPicPr>
          <p:cNvPr id="5" name="Graphic 4" descr="No Phones outline">
            <a:extLst>
              <a:ext uri="{FF2B5EF4-FFF2-40B4-BE49-F238E27FC236}">
                <a16:creationId xmlns:a16="http://schemas.microsoft.com/office/drawing/2014/main" id="{D01A28EF-328A-3DE9-99B6-0B6135D47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53" y="1943145"/>
            <a:ext cx="3423422" cy="342342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27EAC6-FA39-8C7D-E532-D54FFD715AE7}"/>
              </a:ext>
            </a:extLst>
          </p:cNvPr>
          <p:cNvSpPr/>
          <p:nvPr/>
        </p:nvSpPr>
        <p:spPr>
          <a:xfrm>
            <a:off x="3664520" y="1943145"/>
            <a:ext cx="8251923" cy="938565"/>
          </a:xfrm>
          <a:prstGeom prst="roundRect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Developing a method to target real-world vendor-modified pre-installed apps </a:t>
            </a:r>
            <a:r>
              <a:rPr lang="en-GB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using physical devices. </a:t>
            </a:r>
            <a:endParaRPr lang="en-GB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FE9548-3B5E-1B78-DE8D-BE0D7AEA20A8}"/>
              </a:ext>
            </a:extLst>
          </p:cNvPr>
          <p:cNvSpPr/>
          <p:nvPr/>
        </p:nvSpPr>
        <p:spPr>
          <a:xfrm>
            <a:off x="3664520" y="3211182"/>
            <a:ext cx="8251923" cy="938565"/>
          </a:xfrm>
          <a:prstGeom prst="roundRect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Purpose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→ Testing vendor-customized Android pre-installed apps to find runtime vulnerabilities</a:t>
            </a:r>
            <a:endParaRPr lang="en-GB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9440520-75A0-9ED6-D129-8BE16FF0CEA4}"/>
              </a:ext>
            </a:extLst>
          </p:cNvPr>
          <p:cNvSpPr/>
          <p:nvPr/>
        </p:nvSpPr>
        <p:spPr>
          <a:xfrm>
            <a:off x="3664520" y="4479219"/>
            <a:ext cx="8251923" cy="938565"/>
          </a:xfrm>
          <a:prstGeom prst="roundRect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Idea →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Re-Host the pre-installed applications using 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emulation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74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63180</TotalTime>
  <Words>1953</Words>
  <Application>Microsoft Macintosh PowerPoint</Application>
  <PresentationFormat>Widescreen</PresentationFormat>
  <Paragraphs>425</Paragraphs>
  <Slides>26</Slides>
  <Notes>24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Helvetica</vt:lpstr>
      <vt:lpstr>Wingdings</vt:lpstr>
      <vt:lpstr>Office Theme</vt:lpstr>
      <vt:lpstr>Runtime Vulnerability Detection in Android  pre-installed Apps</vt:lpstr>
      <vt:lpstr>Fragementation</vt:lpstr>
      <vt:lpstr>Fragementation</vt:lpstr>
      <vt:lpstr>Android devices are everywhere…</vt:lpstr>
      <vt:lpstr>PowerPoint Presentation</vt:lpstr>
      <vt:lpstr>Pre-Installed Apps</vt:lpstr>
      <vt:lpstr>Challenges in testing pre-installed Apps</vt:lpstr>
      <vt:lpstr>Consequences</vt:lpstr>
      <vt:lpstr>Objective</vt:lpstr>
      <vt:lpstr>Objective</vt:lpstr>
      <vt:lpstr>The Re-Hosting Idea</vt:lpstr>
      <vt:lpstr>The Re-Hosting Idea</vt:lpstr>
      <vt:lpstr>The Re-Hosting Idea</vt:lpstr>
      <vt:lpstr>PowerPoint Presentation</vt:lpstr>
      <vt:lpstr>PowerPoint Presentation</vt:lpstr>
      <vt:lpstr>How to Re-Host the Application Layer?</vt:lpstr>
      <vt:lpstr>Re-Hosting Prototype</vt:lpstr>
      <vt:lpstr>Re-Hosting Prototype</vt:lpstr>
      <vt:lpstr>Re-Hosting Prototype</vt:lpstr>
      <vt:lpstr>Re-Hosting Prototype</vt:lpstr>
      <vt:lpstr>Re-Hosting Prototype</vt:lpstr>
      <vt:lpstr>Re-Hosting Prototype</vt:lpstr>
      <vt:lpstr>Case Study: Runtime Tests on Google</vt:lpstr>
      <vt:lpstr>Our Contribution</vt:lpstr>
      <vt:lpstr>Takeaways and What’s Next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Tom</dc:creator>
  <cp:lastModifiedBy>Thomas Sutter</cp:lastModifiedBy>
  <cp:revision>861</cp:revision>
  <dcterms:created xsi:type="dcterms:W3CDTF">2023-06-16T06:14:00Z</dcterms:created>
  <dcterms:modified xsi:type="dcterms:W3CDTF">2025-06-17T07:28:32Z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d9bad3-6dac-4e9a-89a3-89f3b8d247b2_Enabled">
    <vt:lpwstr>true</vt:lpwstr>
  </property>
  <property fmtid="{D5CDD505-2E9C-101B-9397-08002B2CF9AE}" pid="3" name="MSIP_Label_10d9bad3-6dac-4e9a-89a3-89f3b8d247b2_SetDate">
    <vt:lpwstr>2025-05-12T08:36:59Z</vt:lpwstr>
  </property>
  <property fmtid="{D5CDD505-2E9C-101B-9397-08002B2CF9AE}" pid="4" name="MSIP_Label_10d9bad3-6dac-4e9a-89a3-89f3b8d247b2_Method">
    <vt:lpwstr>Standard</vt:lpwstr>
  </property>
  <property fmtid="{D5CDD505-2E9C-101B-9397-08002B2CF9AE}" pid="5" name="MSIP_Label_10d9bad3-6dac-4e9a-89a3-89f3b8d247b2_Name">
    <vt:lpwstr>10d9bad3-6dac-4e9a-89a3-89f3b8d247b2</vt:lpwstr>
  </property>
  <property fmtid="{D5CDD505-2E9C-101B-9397-08002B2CF9AE}" pid="6" name="MSIP_Label_10d9bad3-6dac-4e9a-89a3-89f3b8d247b2_SiteId">
    <vt:lpwstr>5d1a9f9d-201f-4a10-b983-451cf65cbc1e</vt:lpwstr>
  </property>
  <property fmtid="{D5CDD505-2E9C-101B-9397-08002B2CF9AE}" pid="7" name="MSIP_Label_10d9bad3-6dac-4e9a-89a3-89f3b8d247b2_ActionId">
    <vt:lpwstr>ae6c9d13-a31e-4819-91e6-04719f5e2d1d</vt:lpwstr>
  </property>
  <property fmtid="{D5CDD505-2E9C-101B-9397-08002B2CF9AE}" pid="8" name="MSIP_Label_10d9bad3-6dac-4e9a-89a3-89f3b8d247b2_ContentBits">
    <vt:lpwstr>0</vt:lpwstr>
  </property>
  <property fmtid="{D5CDD505-2E9C-101B-9397-08002B2CF9AE}" pid="9" name="MSIP_Label_10d9bad3-6dac-4e9a-89a3-89f3b8d247b2_Tag">
    <vt:lpwstr>50, 3, 0, 1</vt:lpwstr>
  </property>
</Properties>
</file>